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404" r:id="rId3"/>
    <p:sldId id="390" r:id="rId4"/>
    <p:sldId id="408" r:id="rId5"/>
    <p:sldId id="412" r:id="rId6"/>
    <p:sldId id="343" r:id="rId7"/>
    <p:sldId id="393" r:id="rId8"/>
    <p:sldId id="351" r:id="rId9"/>
    <p:sldId id="409" r:id="rId10"/>
    <p:sldId id="394" r:id="rId11"/>
    <p:sldId id="396" r:id="rId12"/>
    <p:sldId id="405" r:id="rId13"/>
    <p:sldId id="406" r:id="rId14"/>
    <p:sldId id="415" r:id="rId15"/>
    <p:sldId id="392" r:id="rId16"/>
    <p:sldId id="407" r:id="rId17"/>
    <p:sldId id="365" r:id="rId18"/>
    <p:sldId id="387" r:id="rId19"/>
    <p:sldId id="360" r:id="rId20"/>
    <p:sldId id="367" r:id="rId21"/>
    <p:sldId id="410" r:id="rId22"/>
    <p:sldId id="370" r:id="rId23"/>
    <p:sldId id="417" r:id="rId24"/>
    <p:sldId id="414" r:id="rId25"/>
    <p:sldId id="378" r:id="rId26"/>
    <p:sldId id="411" r:id="rId27"/>
    <p:sldId id="416" r:id="rId28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83" autoAdjust="0"/>
  </p:normalViewPr>
  <p:slideViewPr>
    <p:cSldViewPr>
      <p:cViewPr varScale="1">
        <p:scale>
          <a:sx n="71" d="100"/>
          <a:sy n="71" d="100"/>
        </p:scale>
        <p:origin x="-1624" y="-1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13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E835B2E-6F41-40E9-B5DE-9F9745B06691}" type="datetimeFigureOut">
              <a:rPr lang="fr-FR"/>
              <a:pPr>
                <a:defRPr/>
              </a:pPr>
              <a:t>05/01/17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D64654D-817B-4D3F-A153-B68BBBF5C0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1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073ACD-97AD-4742-8220-6B03BE81818C}" type="slidenum">
              <a:rPr lang="fr-FR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1FE293-595E-41B6-AD27-A3D274D257E3}" type="slidenum">
              <a:rPr lang="fr-FR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E88671-21D3-4BD8-90A2-D711AF0A91FB}" type="slidenum">
              <a:rPr lang="fr-FR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DFA6E-90A2-4C16-9A62-E1DCA07944B4}" type="datetimeFigureOut">
              <a:rPr lang="fr-FR"/>
              <a:pPr>
                <a:defRPr/>
              </a:pPr>
              <a:t>05/01/17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C0599-4A13-485F-9DB4-9E845DF4EE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0CE1-50F5-4232-A9A1-FFC3190A6E14}" type="datetimeFigureOut">
              <a:rPr lang="fr-FR"/>
              <a:pPr>
                <a:defRPr/>
              </a:pPr>
              <a:t>05/01/17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C400E-0DD5-4F2D-A537-705F999CE6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681BE-FCBB-41B5-A816-649B0A4F073F}" type="datetimeFigureOut">
              <a:rPr lang="fr-FR"/>
              <a:pPr>
                <a:defRPr/>
              </a:pPr>
              <a:t>05/01/17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F75F0-5192-4A2A-8262-DAFCEAF871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DA93-DBE6-4076-B16F-1FEDA1946BEC}" type="datetimeFigureOut">
              <a:rPr lang="fr-FR"/>
              <a:pPr>
                <a:defRPr/>
              </a:pPr>
              <a:t>05/01/17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9BDA3-CBE1-4B84-9BF7-4D67F7A981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FFEBD-07E0-4E21-A68C-5EE033DF84B0}" type="datetimeFigureOut">
              <a:rPr lang="fr-FR"/>
              <a:pPr>
                <a:defRPr/>
              </a:pPr>
              <a:t>05/01/17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0054-59A4-4806-B4A2-7D9DB7E932F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CD6F2-73CB-44D7-84AD-A6BDCDAD5797}" type="datetimeFigureOut">
              <a:rPr lang="fr-FR"/>
              <a:pPr>
                <a:defRPr/>
              </a:pPr>
              <a:t>05/01/17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BEFD7-FF5A-4EAB-A1F0-B1CF431059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39D9-72F7-4E95-A3A2-7A4D4CD965BA}" type="datetimeFigureOut">
              <a:rPr lang="fr-FR"/>
              <a:pPr>
                <a:defRPr/>
              </a:pPr>
              <a:t>05/01/17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AC25-B98B-4629-8AEF-2DFFE25772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9F81-DD83-4AF8-BB5F-5BCAF212F40C}" type="datetimeFigureOut">
              <a:rPr lang="fr-FR"/>
              <a:pPr>
                <a:defRPr/>
              </a:pPr>
              <a:t>05/01/17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FD0C-BF25-4BF9-A6C0-75A93099A3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8BCB1-F9A9-4E7B-A04E-90264286AD75}" type="datetimeFigureOut">
              <a:rPr lang="fr-FR"/>
              <a:pPr>
                <a:defRPr/>
              </a:pPr>
              <a:t>05/01/17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E70A-A4CC-4D03-840F-350D241D3F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34CD5-2044-4D06-9D40-4B889450DD16}" type="datetimeFigureOut">
              <a:rPr lang="fr-FR"/>
              <a:pPr>
                <a:defRPr/>
              </a:pPr>
              <a:t>05/01/17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1321B-DA2A-4C3B-9B20-5DD4143472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464E6-0BAE-45AD-857F-231B50D27FCB}" type="datetimeFigureOut">
              <a:rPr lang="fr-FR"/>
              <a:pPr>
                <a:defRPr/>
              </a:pPr>
              <a:t>05/01/17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2016F-263E-4982-A2AB-B85D76590C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843A31-9A57-4118-90FE-3A8DF4CC8C22}" type="datetimeFigureOut">
              <a:rPr lang="fr-FR"/>
              <a:pPr>
                <a:defRPr/>
              </a:pPr>
              <a:t>05/01/17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5E6B0F8-7D63-4727-803E-FF9B3D7322D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2.jpe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jpeg"/><Relationship Id="rId5" Type="http://schemas.openxmlformats.org/officeDocument/2006/relationships/image" Target="../media/image15.emf"/><Relationship Id="rId6" Type="http://schemas.openxmlformats.org/officeDocument/2006/relationships/image" Target="../media/image16.png"/><Relationship Id="rId7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07950" y="476250"/>
            <a:ext cx="8424863" cy="2736850"/>
          </a:xfrm>
        </p:spPr>
        <p:txBody>
          <a:bodyPr/>
          <a:lstStyle/>
          <a:p>
            <a:pPr eaLnBrk="1" hangingPunct="1"/>
            <a:r>
              <a:rPr lang="fr-FR" sz="6000" b="1" dirty="0"/>
              <a:t>Vœux 2017 </a:t>
            </a: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>du Conseil </a:t>
            </a:r>
            <a:r>
              <a:rPr lang="fr-FR" sz="6000" b="1" dirty="0"/>
              <a:t>municipal à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115888"/>
            <a:ext cx="18478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437063"/>
            <a:ext cx="61944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age 6" descr="Mairie de Villiers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1071"/>
          <a:stretch>
            <a:fillRect/>
          </a:stretch>
        </p:blipFill>
        <p:spPr bwMode="auto">
          <a:xfrm>
            <a:off x="6723063" y="260350"/>
            <a:ext cx="19399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Imag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2762250"/>
            <a:ext cx="3671887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ZoneTexte 4"/>
          <p:cNvSpPr txBox="1">
            <a:spLocks noChangeArrowheads="1"/>
          </p:cNvSpPr>
          <p:nvPr/>
        </p:nvSpPr>
        <p:spPr bwMode="auto">
          <a:xfrm>
            <a:off x="0" y="5516563"/>
            <a:ext cx="90360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r-FR" sz="3600"/>
          </a:p>
          <a:p>
            <a:pPr algn="ctr"/>
            <a:r>
              <a:rPr lang="fr-FR" sz="3800"/>
              <a:t>Jean-Yves Ménard, maire de Villiers-sur-Loir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250825" y="3284984"/>
            <a:ext cx="5961063" cy="3168204"/>
          </a:xfrm>
        </p:spPr>
        <p:txBody>
          <a:bodyPr anchor="t"/>
          <a:lstStyle/>
          <a:p>
            <a:pPr algn="l">
              <a:spcBef>
                <a:spcPts val="3600"/>
              </a:spcBef>
            </a:pPr>
            <a:r>
              <a:rPr lang="fr-FR" sz="2800" dirty="0"/>
              <a:t>- Exposition photos de classe, </a:t>
            </a:r>
            <a:r>
              <a:rPr lang="fr-FR" sz="2000" dirty="0"/>
              <a:t>janvier</a:t>
            </a:r>
            <a:br>
              <a:rPr lang="fr-FR" sz="2000" dirty="0"/>
            </a:br>
            <a:r>
              <a:rPr lang="fr-FR" sz="2800" dirty="0"/>
              <a:t>- L</a:t>
            </a:r>
            <a:r>
              <a:rPr lang="fr-FR" altLang="fr-FR" sz="2800" dirty="0"/>
              <a:t>’</a:t>
            </a:r>
            <a:r>
              <a:rPr lang="fr-FR" sz="2800" dirty="0"/>
              <a:t>art à la Cave et au Jardin</a:t>
            </a:r>
            <a:r>
              <a:rPr lang="fr-FR" sz="2000" b="1" dirty="0"/>
              <a:t>, </a:t>
            </a:r>
            <a:r>
              <a:rPr lang="fr-FR" sz="2000" dirty="0"/>
              <a:t>mai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2800" dirty="0">
                <a:solidFill>
                  <a:srgbClr val="000000"/>
                </a:solidFill>
              </a:rPr>
              <a:t>- Inauguration atelier </a:t>
            </a:r>
            <a:r>
              <a:rPr lang="fr-FR" sz="2800" dirty="0" err="1">
                <a:solidFill>
                  <a:srgbClr val="000000"/>
                </a:solidFill>
              </a:rPr>
              <a:t>Nyne</a:t>
            </a:r>
            <a:r>
              <a:rPr lang="fr-FR" sz="3600" dirty="0">
                <a:solidFill>
                  <a:srgbClr val="000000"/>
                </a:solidFill>
              </a:rPr>
              <a:t>,</a:t>
            </a:r>
            <a:r>
              <a:rPr lang="fr-FR" sz="4000" dirty="0">
                <a:solidFill>
                  <a:srgbClr val="0000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juin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2800" dirty="0"/>
              <a:t>-</a:t>
            </a:r>
            <a:r>
              <a:rPr lang="fr-FR" sz="2800" b="1" dirty="0"/>
              <a:t> </a:t>
            </a:r>
            <a:r>
              <a:rPr lang="fr-FR" sz="2800" dirty="0"/>
              <a:t>Villiers en cartes postales XXL et Marché de noël</a:t>
            </a:r>
            <a:r>
              <a:rPr lang="fr-FR" sz="2800" b="1" dirty="0"/>
              <a:t> </a:t>
            </a:r>
            <a:r>
              <a:rPr lang="fr-FR" sz="2800" dirty="0"/>
              <a:t>du Club Créa</a:t>
            </a:r>
            <a:br>
              <a:rPr lang="fr-FR" sz="2800" dirty="0"/>
            </a:br>
            <a:r>
              <a:rPr lang="fr-FR" sz="3200" dirty="0"/>
              <a:t>-</a:t>
            </a:r>
            <a:r>
              <a:rPr lang="fr-FR" sz="2800" dirty="0"/>
              <a:t> </a:t>
            </a:r>
            <a:r>
              <a:rPr lang="fr-FR" sz="2800" dirty="0" err="1"/>
              <a:t>Week</a:t>
            </a:r>
            <a:r>
              <a:rPr lang="fr-FR" sz="2800" dirty="0"/>
              <a:t> end Alfred de Musset</a:t>
            </a:r>
            <a:r>
              <a:rPr lang="fr-FR" sz="3600" dirty="0"/>
              <a:t>, </a:t>
            </a:r>
            <a:r>
              <a:rPr lang="fr-FR" sz="2000" dirty="0"/>
              <a:t>décembre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/>
            </a:r>
            <a:br>
              <a:rPr lang="fr-FR" sz="1600" dirty="0"/>
            </a:br>
            <a:endParaRPr lang="fr-FR" sz="32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15478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Image 4" descr="Mairie de Villier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071"/>
          <a:stretch>
            <a:fillRect/>
          </a:stretch>
        </p:blipFill>
        <p:spPr bwMode="auto">
          <a:xfrm>
            <a:off x="7383463" y="28575"/>
            <a:ext cx="1590675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Image 2" descr="Capture d’écran 2016-12-31 à 19.22.2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1975" y="3429000"/>
            <a:ext cx="3502025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331913" y="-26988"/>
            <a:ext cx="6480175" cy="301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/>
              <a:t> </a:t>
            </a:r>
            <a:r>
              <a:rPr lang="fr-FR" sz="5400" b="1" dirty="0"/>
              <a:t>Les manifestations</a:t>
            </a:r>
          </a:p>
          <a:p>
            <a:pPr algn="ctr"/>
            <a:r>
              <a:rPr lang="fr-FR" sz="5400" b="1" dirty="0"/>
              <a:t>culturelles</a:t>
            </a:r>
          </a:p>
          <a:p>
            <a:pPr algn="ctr"/>
            <a:endParaRPr lang="fr-FR" sz="2400" b="1" dirty="0"/>
          </a:p>
          <a:p>
            <a:pPr algn="ctr"/>
            <a:r>
              <a:rPr lang="fr-FR" sz="5400" b="1" dirty="0"/>
              <a:t>Expositions </a:t>
            </a:r>
            <a:endParaRPr lang="fr-FR" sz="5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250825" y="1844675"/>
            <a:ext cx="5616575" cy="2305050"/>
          </a:xfrm>
        </p:spPr>
        <p:txBody>
          <a:bodyPr anchor="t"/>
          <a:lstStyle/>
          <a:p>
            <a:pPr algn="l">
              <a:spcBef>
                <a:spcPts val="3600"/>
              </a:spcBef>
            </a:pPr>
            <a:r>
              <a:rPr lang="fr-FR" sz="2800" dirty="0"/>
              <a:t>- </a:t>
            </a:r>
            <a:r>
              <a:rPr lang="fr-FR" sz="2800" dirty="0">
                <a:solidFill>
                  <a:srgbClr val="000000"/>
                </a:solidFill>
              </a:rPr>
              <a:t>Soirée contes,</a:t>
            </a:r>
            <a:r>
              <a:rPr lang="fr-FR" sz="3200" dirty="0">
                <a:solidFill>
                  <a:srgbClr val="000000"/>
                </a:solidFill>
              </a:rPr>
              <a:t> </a:t>
            </a:r>
            <a:r>
              <a:rPr lang="fr-FR" sz="2400" dirty="0">
                <a:solidFill>
                  <a:srgbClr val="000000"/>
                </a:solidFill>
              </a:rPr>
              <a:t>février</a:t>
            </a:r>
            <a:r>
              <a:rPr lang="fr-FR" sz="1800" dirty="0">
                <a:solidFill>
                  <a:srgbClr val="000000"/>
                </a:solidFill>
              </a:rPr>
              <a:t/>
            </a:r>
            <a:br>
              <a:rPr lang="fr-FR" sz="1800" dirty="0">
                <a:solidFill>
                  <a:srgbClr val="000000"/>
                </a:solidFill>
              </a:rPr>
            </a:br>
            <a:r>
              <a:rPr lang="fr-FR" sz="1800" dirty="0">
                <a:solidFill>
                  <a:srgbClr val="000000"/>
                </a:solidFill>
              </a:rPr>
              <a:t>- </a:t>
            </a:r>
            <a:r>
              <a:rPr lang="fr-FR" sz="2800" dirty="0"/>
              <a:t>« Ma mère voyage en France »</a:t>
            </a:r>
            <a:r>
              <a:rPr lang="fr-FR" sz="3200" dirty="0"/>
              <a:t>, </a:t>
            </a:r>
            <a:r>
              <a:rPr lang="fr-FR" sz="2400" dirty="0">
                <a:solidFill>
                  <a:srgbClr val="000000"/>
                </a:solidFill>
              </a:rPr>
              <a:t>mai  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>
                <a:solidFill>
                  <a:srgbClr val="000000"/>
                </a:solidFill>
              </a:rPr>
              <a:t>- </a:t>
            </a:r>
            <a:r>
              <a:rPr lang="fr-FR" sz="2800" dirty="0"/>
              <a:t>« Amour et Charcuterie », </a:t>
            </a:r>
            <a:r>
              <a:rPr lang="fr-FR" sz="2400" dirty="0">
                <a:solidFill>
                  <a:srgbClr val="000000"/>
                </a:solidFill>
              </a:rPr>
              <a:t>décembre</a:t>
            </a:r>
            <a:br>
              <a:rPr lang="fr-FR" sz="2400" dirty="0">
                <a:solidFill>
                  <a:srgbClr val="000000"/>
                </a:solidFill>
              </a:rPr>
            </a:br>
            <a:r>
              <a:rPr lang="fr-FR" sz="3200" dirty="0">
                <a:solidFill>
                  <a:srgbClr val="000000"/>
                </a:solidFill>
              </a:rPr>
              <a:t/>
            </a:r>
            <a:br>
              <a:rPr lang="fr-FR" sz="3200" dirty="0">
                <a:solidFill>
                  <a:srgbClr val="000000"/>
                </a:solidFill>
              </a:rPr>
            </a:br>
            <a:r>
              <a:rPr lang="fr-FR" sz="3200" dirty="0">
                <a:solidFill>
                  <a:srgbClr val="000000"/>
                </a:solidFill>
              </a:rPr>
              <a:t/>
            </a:r>
            <a:br>
              <a:rPr lang="fr-FR" sz="3200" dirty="0">
                <a:solidFill>
                  <a:srgbClr val="000000"/>
                </a:solidFill>
              </a:rPr>
            </a:br>
            <a:endParaRPr lang="fr-FR" sz="36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8478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Image 4" descr="Mairie de Villier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071"/>
          <a:stretch>
            <a:fillRect/>
          </a:stretch>
        </p:blipFill>
        <p:spPr bwMode="auto">
          <a:xfrm>
            <a:off x="7204075" y="15875"/>
            <a:ext cx="19399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Image 1" descr="Foot 71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844675"/>
            <a:ext cx="2951162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403350" y="333375"/>
            <a:ext cx="6481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b="1"/>
              <a:t>Spectacles</a:t>
            </a:r>
            <a:endParaRPr lang="fr-FR" sz="5400"/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179388" y="4797425"/>
            <a:ext cx="8064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3600"/>
              </a:spcBef>
              <a:defRPr/>
            </a:pPr>
            <a:r>
              <a:rPr lang="fr-FR" sz="3200" dirty="0">
                <a:solidFill>
                  <a:srgbClr val="000000"/>
                </a:solidFill>
                <a:latin typeface="+mj-lt"/>
                <a:cs typeface="MS PGothic" charset="0"/>
              </a:rPr>
              <a:t>- </a:t>
            </a:r>
            <a:r>
              <a:rPr lang="fr-FR" sz="2800" dirty="0">
                <a:solidFill>
                  <a:srgbClr val="000000"/>
                </a:solidFill>
                <a:latin typeface="+mj-lt"/>
                <a:cs typeface="MS PGothic" charset="0"/>
              </a:rPr>
              <a:t>Triathlon, </a:t>
            </a:r>
            <a:r>
              <a:rPr lang="fr-FR" sz="2400" dirty="0">
                <a:solidFill>
                  <a:srgbClr val="000000"/>
                </a:solidFill>
                <a:latin typeface="+mj-lt"/>
                <a:cs typeface="MS PGothic" charset="0"/>
              </a:rPr>
              <a:t>mai </a:t>
            </a:r>
            <a:r>
              <a:rPr lang="fr-FR" dirty="0">
                <a:solidFill>
                  <a:srgbClr val="000000"/>
                </a:solidFill>
                <a:latin typeface="+mj-lt"/>
                <a:cs typeface="MS PGothic" charset="0"/>
              </a:rPr>
              <a:t/>
            </a:r>
            <a:br>
              <a:rPr lang="fr-FR" dirty="0">
                <a:solidFill>
                  <a:srgbClr val="000000"/>
                </a:solidFill>
                <a:latin typeface="+mj-lt"/>
                <a:cs typeface="MS PGothic" charset="0"/>
              </a:rPr>
            </a:br>
            <a:r>
              <a:rPr lang="fr-FR" sz="2800" dirty="0">
                <a:solidFill>
                  <a:srgbClr val="000000"/>
                </a:solidFill>
                <a:latin typeface="+mj-lt"/>
                <a:cs typeface="MS PGothic" charset="0"/>
              </a:rPr>
              <a:t>- Retransmission Euro foot, </a:t>
            </a:r>
            <a:r>
              <a:rPr lang="fr-FR" sz="2400" dirty="0">
                <a:solidFill>
                  <a:srgbClr val="000000"/>
                </a:solidFill>
                <a:latin typeface="+mj-lt"/>
                <a:cs typeface="MS PGothic" charset="0"/>
              </a:rPr>
              <a:t>juin</a:t>
            </a:r>
            <a:r>
              <a:rPr lang="fr-FR" dirty="0">
                <a:solidFill>
                  <a:srgbClr val="000000"/>
                </a:solidFill>
                <a:latin typeface="+mj-lt"/>
                <a:cs typeface="MS PGothic" charset="0"/>
              </a:rPr>
              <a:t/>
            </a:r>
            <a:br>
              <a:rPr lang="fr-FR" dirty="0">
                <a:solidFill>
                  <a:srgbClr val="000000"/>
                </a:solidFill>
                <a:latin typeface="+mj-lt"/>
                <a:cs typeface="MS PGothic" charset="0"/>
              </a:rPr>
            </a:br>
            <a:r>
              <a:rPr lang="fr-FR" sz="2800" dirty="0">
                <a:solidFill>
                  <a:srgbClr val="000000"/>
                </a:solidFill>
                <a:latin typeface="+mj-lt"/>
                <a:cs typeface="MS PGothic" charset="0"/>
              </a:rPr>
              <a:t>- </a:t>
            </a:r>
            <a:r>
              <a:rPr lang="fr-FR" sz="2800" dirty="0" err="1">
                <a:solidFill>
                  <a:srgbClr val="000000"/>
                </a:solidFill>
                <a:latin typeface="+mj-lt"/>
                <a:cs typeface="MS PGothic" charset="0"/>
              </a:rPr>
              <a:t>Randos</a:t>
            </a:r>
            <a:r>
              <a:rPr lang="fr-FR" sz="2800" dirty="0">
                <a:solidFill>
                  <a:srgbClr val="000000"/>
                </a:solidFill>
                <a:latin typeface="+mj-lt"/>
                <a:cs typeface="MS PGothic" charset="0"/>
              </a:rPr>
              <a:t> découverte, </a:t>
            </a:r>
            <a:r>
              <a:rPr lang="fr-FR" sz="2400" dirty="0">
                <a:solidFill>
                  <a:srgbClr val="000000"/>
                </a:solidFill>
                <a:latin typeface="+mj-lt"/>
                <a:cs typeface="MS PGothic" charset="0"/>
              </a:rPr>
              <a:t>avril et octobre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116013" y="4149725"/>
            <a:ext cx="6480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/>
              <a:t> </a:t>
            </a:r>
            <a:r>
              <a:rPr lang="fr-FR" sz="4800" b="1"/>
              <a:t>Sports et loisirs</a:t>
            </a:r>
            <a:endParaRPr lang="fr-FR" sz="5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1116013" y="1916113"/>
            <a:ext cx="7127875" cy="1800225"/>
          </a:xfrm>
        </p:spPr>
        <p:txBody>
          <a:bodyPr anchor="t"/>
          <a:lstStyle/>
          <a:p>
            <a:pPr>
              <a:spcBef>
                <a:spcPts val="3600"/>
              </a:spcBef>
            </a:pPr>
            <a:r>
              <a:rPr lang="fr-FR" sz="3200" dirty="0">
                <a:solidFill>
                  <a:srgbClr val="000000"/>
                </a:solidFill>
              </a:rPr>
              <a:t>Modernisation de l</a:t>
            </a:r>
            <a:r>
              <a:rPr lang="fr-FR" altLang="fr-FR" sz="3200" dirty="0">
                <a:solidFill>
                  <a:srgbClr val="000000"/>
                </a:solidFill>
              </a:rPr>
              <a:t>’é</a:t>
            </a:r>
            <a:r>
              <a:rPr lang="fr-FR" sz="3200" dirty="0">
                <a:solidFill>
                  <a:srgbClr val="000000"/>
                </a:solidFill>
              </a:rPr>
              <a:t>picerie </a:t>
            </a:r>
            <a:r>
              <a:rPr lang="fr-FR" sz="3200" dirty="0" err="1">
                <a:solidFill>
                  <a:srgbClr val="000000"/>
                </a:solidFill>
              </a:rPr>
              <a:t>Proxi</a:t>
            </a:r>
            <a:r>
              <a:rPr lang="fr-FR" sz="3200" dirty="0">
                <a:solidFill>
                  <a:srgbClr val="000000"/>
                </a:solidFill>
              </a:rPr>
              <a:t/>
            </a:r>
            <a:br>
              <a:rPr lang="fr-FR" sz="3200" dirty="0">
                <a:solidFill>
                  <a:srgbClr val="000000"/>
                </a:solidFill>
              </a:rPr>
            </a:br>
            <a:r>
              <a:rPr lang="fr-FR" sz="3200" dirty="0">
                <a:solidFill>
                  <a:srgbClr val="000000"/>
                </a:solidFill>
              </a:rPr>
              <a:t>de la boucherie Reversé </a:t>
            </a:r>
            <a:br>
              <a:rPr lang="fr-FR" sz="3200" dirty="0">
                <a:solidFill>
                  <a:srgbClr val="000000"/>
                </a:solidFill>
              </a:rPr>
            </a:br>
            <a:r>
              <a:rPr lang="fr-FR" sz="3200" dirty="0">
                <a:solidFill>
                  <a:srgbClr val="000000"/>
                </a:solidFill>
              </a:rPr>
              <a:t>et de la boulangerie Dubreuil</a:t>
            </a:r>
            <a:endParaRPr lang="fr-FR" sz="32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14033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Image 4" descr="Mairie de Villiers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1071"/>
          <a:stretch>
            <a:fillRect/>
          </a:stretch>
        </p:blipFill>
        <p:spPr bwMode="auto">
          <a:xfrm>
            <a:off x="7550150" y="0"/>
            <a:ext cx="159385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Image 1" descr="Boulangerie IMG_127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25900"/>
            <a:ext cx="212407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Image 2" descr="Proxi IMG_127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4149725"/>
            <a:ext cx="3611562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Image 3" descr="Capture d’écran 2016-12-31 à 19.33.5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1050" y="4437063"/>
            <a:ext cx="32829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1258888" y="-26988"/>
            <a:ext cx="66976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b="1"/>
              <a:t>Qualité de l</a:t>
            </a:r>
            <a:r>
              <a:rPr lang="fr-FR" altLang="fr-FR" sz="4800" b="1"/>
              <a:t>’</a:t>
            </a:r>
            <a:r>
              <a:rPr lang="fr-FR" sz="4800" b="1"/>
              <a:t>accueil chez nos commerçants</a:t>
            </a:r>
            <a:endParaRPr lang="fr-FR" sz="5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8" y="-26988"/>
            <a:ext cx="1560512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Image 4" descr="Mairie de Villiers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1071"/>
          <a:stretch>
            <a:fillRect/>
          </a:stretch>
        </p:blipFill>
        <p:spPr bwMode="auto">
          <a:xfrm>
            <a:off x="7550150" y="188913"/>
            <a:ext cx="159385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763713" y="115888"/>
            <a:ext cx="56880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b="1" dirty="0"/>
              <a:t>Activités de l</a:t>
            </a:r>
            <a:r>
              <a:rPr lang="fr-FR" altLang="fr-FR" sz="4800" b="1" dirty="0"/>
              <a:t>’</a:t>
            </a:r>
            <a:r>
              <a:rPr lang="fr-FR" sz="4800" b="1" dirty="0"/>
              <a:t>école</a:t>
            </a:r>
          </a:p>
          <a:p>
            <a:pPr algn="ctr"/>
            <a:r>
              <a:rPr lang="fr-FR" sz="4800" b="1" dirty="0"/>
              <a:t>hors des murs</a:t>
            </a:r>
            <a:endParaRPr lang="fr-FR" sz="5400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79388" y="2276872"/>
            <a:ext cx="896461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dirty="0"/>
              <a:t> Parcours de la citoyenneté</a:t>
            </a:r>
            <a:r>
              <a:rPr lang="fr-FR" sz="2800" dirty="0">
                <a:solidFill>
                  <a:srgbClr val="000000"/>
                </a:solidFill>
              </a:rPr>
              <a:t> (visite à la mairie)</a:t>
            </a:r>
          </a:p>
          <a:p>
            <a:endParaRPr lang="fr-FR" sz="2800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 « Jeux Olympiques de Villiers » au plan d</a:t>
            </a:r>
            <a:r>
              <a:rPr lang="fr-FR" altLang="fr-FR" sz="2800" dirty="0"/>
              <a:t>’</a:t>
            </a:r>
            <a:r>
              <a:rPr lang="fr-FR" sz="2800" dirty="0"/>
              <a:t>eau en juin</a:t>
            </a:r>
            <a:r>
              <a:rPr lang="fr-FR" sz="2800" dirty="0">
                <a:solidFill>
                  <a:srgbClr val="000000"/>
                </a:solidFill>
              </a:rPr>
              <a:t> – USEP</a:t>
            </a:r>
          </a:p>
          <a:p>
            <a:endParaRPr lang="fr-FR" sz="2800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800" dirty="0">
                <a:solidFill>
                  <a:srgbClr val="000000"/>
                </a:solidFill>
              </a:rPr>
              <a:t> P</a:t>
            </a:r>
            <a:r>
              <a:rPr lang="fr-FR" sz="2800" dirty="0"/>
              <a:t>rojet annuel à la croisée des Arts et du Patrimoine </a:t>
            </a:r>
            <a:r>
              <a:rPr lang="fr-FR" sz="2800" dirty="0">
                <a:solidFill>
                  <a:srgbClr val="000000"/>
                </a:solidFill>
              </a:rPr>
              <a:t>- Amicale de l</a:t>
            </a:r>
            <a:r>
              <a:rPr lang="fr-FR" altLang="fr-FR" sz="2800" dirty="0">
                <a:solidFill>
                  <a:srgbClr val="000000"/>
                </a:solidFill>
              </a:rPr>
              <a:t>’</a:t>
            </a:r>
            <a:r>
              <a:rPr lang="fr-FR" sz="2800" dirty="0">
                <a:solidFill>
                  <a:srgbClr val="000000"/>
                </a:solidFill>
              </a:rPr>
              <a:t>école (St </a:t>
            </a:r>
            <a:r>
              <a:rPr lang="fr-FR" sz="2800" dirty="0" err="1">
                <a:solidFill>
                  <a:srgbClr val="000000"/>
                </a:solidFill>
              </a:rPr>
              <a:t>Agil</a:t>
            </a:r>
            <a:r>
              <a:rPr lang="fr-FR" sz="2800" dirty="0">
                <a:solidFill>
                  <a:srgbClr val="000000"/>
                </a:solidFill>
              </a:rPr>
              <a:t> - </a:t>
            </a:r>
            <a:r>
              <a:rPr lang="fr-FR" sz="2800" dirty="0" err="1">
                <a:solidFill>
                  <a:srgbClr val="000000"/>
                </a:solidFill>
              </a:rPr>
              <a:t>Boisvinet</a:t>
            </a:r>
            <a:r>
              <a:rPr lang="fr-FR" sz="2800" dirty="0">
                <a:solidFill>
                  <a:srgbClr val="000000"/>
                </a:solidFill>
              </a:rPr>
              <a:t> –Arville)</a:t>
            </a:r>
            <a:endParaRPr lang="fr-FR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179388" y="2492896"/>
            <a:ext cx="8732837" cy="3528492"/>
          </a:xfrm>
        </p:spPr>
        <p:txBody>
          <a:bodyPr anchor="t"/>
          <a:lstStyle/>
          <a:p>
            <a:pPr>
              <a:spcBef>
                <a:spcPts val="3600"/>
              </a:spcBef>
            </a:pPr>
            <a:r>
              <a:rPr lang="fr-FR" sz="4000" b="1" dirty="0"/>
              <a:t>30 </a:t>
            </a:r>
            <a:r>
              <a:rPr lang="fr-FR" sz="4000" dirty="0">
                <a:solidFill>
                  <a:srgbClr val="000000"/>
                </a:solidFill>
              </a:rPr>
              <a:t>arrivées et </a:t>
            </a:r>
            <a:r>
              <a:rPr lang="fr-FR" sz="4000" b="1" dirty="0">
                <a:solidFill>
                  <a:srgbClr val="000000"/>
                </a:solidFill>
              </a:rPr>
              <a:t>32</a:t>
            </a:r>
            <a:r>
              <a:rPr lang="fr-FR" sz="4000" dirty="0">
                <a:solidFill>
                  <a:srgbClr val="000000"/>
                </a:solidFill>
              </a:rPr>
              <a:t> départs en 2016</a:t>
            </a:r>
            <a:br>
              <a:rPr lang="fr-FR" sz="4000" dirty="0">
                <a:solidFill>
                  <a:srgbClr val="000000"/>
                </a:solidFill>
              </a:rPr>
            </a:br>
            <a:r>
              <a:rPr lang="fr-FR" sz="4000" dirty="0">
                <a:solidFill>
                  <a:srgbClr val="000000"/>
                </a:solidFill>
              </a:rPr>
              <a:t/>
            </a:r>
            <a:br>
              <a:rPr lang="fr-FR" sz="4000" dirty="0">
                <a:solidFill>
                  <a:srgbClr val="000000"/>
                </a:solidFill>
              </a:rPr>
            </a:br>
            <a:r>
              <a:rPr lang="fr-FR" sz="4000" dirty="0">
                <a:solidFill>
                  <a:srgbClr val="000000"/>
                </a:solidFill>
              </a:rPr>
              <a:t>Population : 1200 habitants</a:t>
            </a:r>
            <a:br>
              <a:rPr lang="fr-FR" sz="4000" dirty="0">
                <a:solidFill>
                  <a:srgbClr val="000000"/>
                </a:solidFill>
              </a:rPr>
            </a:br>
            <a:r>
              <a:rPr lang="fr-FR" sz="4000" dirty="0">
                <a:solidFill>
                  <a:srgbClr val="000000"/>
                </a:solidFill>
              </a:rPr>
              <a:t/>
            </a:r>
            <a:br>
              <a:rPr lang="fr-FR" sz="4000" dirty="0">
                <a:solidFill>
                  <a:srgbClr val="000000"/>
                </a:solidFill>
              </a:rPr>
            </a:br>
            <a:r>
              <a:rPr lang="fr-FR" sz="2800" dirty="0">
                <a:solidFill>
                  <a:srgbClr val="000000"/>
                </a:solidFill>
              </a:rPr>
              <a:t>Variation de population depuis 2 siècles : </a:t>
            </a:r>
            <a:br>
              <a:rPr lang="fr-FR" sz="2800" dirty="0">
                <a:solidFill>
                  <a:srgbClr val="000000"/>
                </a:solidFill>
              </a:rPr>
            </a:br>
            <a:r>
              <a:rPr lang="fr-FR" sz="2800" dirty="0">
                <a:solidFill>
                  <a:srgbClr val="000000"/>
                </a:solidFill>
              </a:rPr>
              <a:t>entre 1430 (1846) et 800 (1962)</a:t>
            </a:r>
            <a:br>
              <a:rPr lang="fr-FR" sz="2800" dirty="0">
                <a:solidFill>
                  <a:srgbClr val="000000"/>
                </a:solidFill>
              </a:rPr>
            </a:br>
            <a:r>
              <a:rPr lang="fr-FR" sz="2800" dirty="0">
                <a:solidFill>
                  <a:srgbClr val="000000"/>
                </a:solidFill>
              </a:rPr>
              <a:t/>
            </a:r>
            <a:br>
              <a:rPr lang="fr-FR" sz="2800" dirty="0">
                <a:solidFill>
                  <a:srgbClr val="000000"/>
                </a:solidFill>
              </a:rPr>
            </a:br>
            <a:r>
              <a:rPr lang="fr-FR" sz="2800" dirty="0">
                <a:solidFill>
                  <a:srgbClr val="000000"/>
                </a:solidFill>
              </a:rPr>
              <a:t/>
            </a:r>
            <a:br>
              <a:rPr lang="fr-FR" sz="2800" dirty="0">
                <a:solidFill>
                  <a:srgbClr val="000000"/>
                </a:solidFill>
              </a:rPr>
            </a:br>
            <a:endParaRPr lang="fr-FR" sz="28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8" y="-26988"/>
            <a:ext cx="1560512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mage 4" descr="Mairie de Villiers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1071"/>
          <a:stretch>
            <a:fillRect/>
          </a:stretch>
        </p:blipFill>
        <p:spPr bwMode="auto">
          <a:xfrm>
            <a:off x="7550150" y="188913"/>
            <a:ext cx="159385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331913" y="0"/>
            <a:ext cx="64801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b="1"/>
              <a:t>Evolution de la population villiersoise</a:t>
            </a:r>
            <a:endParaRPr lang="fr-FR" sz="5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28788"/>
          </a:xfr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>
              <a:defRPr/>
            </a:pPr>
            <a:r>
              <a:rPr lang="fr-FR" sz="5400" b="1" dirty="0">
                <a:solidFill>
                  <a:srgbClr val="000000"/>
                </a:solidFill>
                <a:ea typeface="MS PGothic" pitchFamily="34" charset="-128"/>
              </a:rPr>
              <a:t>Nouvelle</a:t>
            </a:r>
            <a:br>
              <a:rPr lang="fr-FR" sz="5400" b="1" dirty="0">
                <a:solidFill>
                  <a:srgbClr val="000000"/>
                </a:solidFill>
                <a:ea typeface="MS PGothic" pitchFamily="34" charset="-128"/>
              </a:rPr>
            </a:br>
            <a:r>
              <a:rPr lang="fr-FR" sz="5400" b="1" dirty="0">
                <a:solidFill>
                  <a:srgbClr val="000000"/>
                </a:solidFill>
                <a:ea typeface="MS PGothic" pitchFamily="34" charset="-128"/>
              </a:rPr>
              <a:t>intercommunalité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0"/>
            <a:ext cx="18478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Image 4" descr="Mairie de Villier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071"/>
          <a:stretch>
            <a:fillRect/>
          </a:stretch>
        </p:blipFill>
        <p:spPr bwMode="auto">
          <a:xfrm>
            <a:off x="7204075" y="115888"/>
            <a:ext cx="19399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Image 2" descr="Capture d’écran 2016-12-25 à 11.52.29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113"/>
            <a:ext cx="5580063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Image 3" descr="Capture d’écran 2016-12-25 à 11.53.0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5229225"/>
            <a:ext cx="36798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ZoneTexte 6"/>
          <p:cNvSpPr txBox="1">
            <a:spLocks noChangeArrowheads="1"/>
          </p:cNvSpPr>
          <p:nvPr/>
        </p:nvSpPr>
        <p:spPr bwMode="auto">
          <a:xfrm>
            <a:off x="5651500" y="2276475"/>
            <a:ext cx="31686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r-FR" sz="4800" b="1"/>
          </a:p>
          <a:p>
            <a:pPr algn="ctr"/>
            <a:r>
              <a:rPr lang="fr-FR" sz="4800" b="1"/>
              <a:t>Territoires </a:t>
            </a:r>
            <a:br>
              <a:rPr lang="fr-FR" sz="4800" b="1"/>
            </a:br>
            <a:r>
              <a:rPr lang="fr-FR" sz="4800" b="1"/>
              <a:t>Vendômois</a:t>
            </a:r>
            <a:br>
              <a:rPr lang="fr-FR" sz="4800" b="1"/>
            </a:br>
            <a:endParaRPr lang="fr-FR" sz="4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27200"/>
          </a:xfrm>
          <a:ln>
            <a:solidFill>
              <a:srgbClr val="4F81B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>
              <a:defRPr/>
            </a:pPr>
            <a:r>
              <a:rPr lang="fr-FR" sz="4800" b="1" dirty="0">
                <a:solidFill>
                  <a:srgbClr val="000000"/>
                </a:solidFill>
                <a:ea typeface="MS PGothic" pitchFamily="34" charset="-128"/>
              </a:rPr>
              <a:t>Futur </a:t>
            </a:r>
            <a:br>
              <a:rPr lang="fr-FR" sz="4800" b="1" dirty="0">
                <a:solidFill>
                  <a:srgbClr val="000000"/>
                </a:solidFill>
                <a:ea typeface="MS PGothic" pitchFamily="34" charset="-128"/>
              </a:rPr>
            </a:br>
            <a:r>
              <a:rPr lang="fr-FR" sz="4800" b="1" dirty="0">
                <a:solidFill>
                  <a:srgbClr val="000000"/>
                </a:solidFill>
                <a:ea typeface="MS PGothic" pitchFamily="34" charset="-128"/>
              </a:rPr>
              <a:t>fonctionnement</a:t>
            </a:r>
            <a:br>
              <a:rPr lang="fr-FR" sz="4800" b="1" dirty="0">
                <a:solidFill>
                  <a:srgbClr val="000000"/>
                </a:solidFill>
                <a:ea typeface="MS PGothic" pitchFamily="34" charset="-128"/>
              </a:rPr>
            </a:br>
            <a:endParaRPr lang="fr-FR" sz="4800" b="1" dirty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0"/>
            <a:ext cx="18478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Image 4" descr="Mairie de Villier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071"/>
          <a:stretch>
            <a:fillRect/>
          </a:stretch>
        </p:blipFill>
        <p:spPr bwMode="auto">
          <a:xfrm>
            <a:off x="7204075" y="115888"/>
            <a:ext cx="19399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6"/>
          <p:cNvSpPr txBox="1">
            <a:spLocks noChangeArrowheads="1"/>
          </p:cNvSpPr>
          <p:nvPr/>
        </p:nvSpPr>
        <p:spPr bwMode="auto">
          <a:xfrm>
            <a:off x="144463" y="1897063"/>
            <a:ext cx="882015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 b="1" dirty="0"/>
              <a:t>Point d</a:t>
            </a:r>
            <a:r>
              <a:rPr lang="fr-FR" altLang="fr-FR" sz="4400" b="1" dirty="0"/>
              <a:t>’</a:t>
            </a:r>
            <a:r>
              <a:rPr lang="fr-FR" sz="4400" b="1" dirty="0"/>
              <a:t>actualité : </a:t>
            </a:r>
          </a:p>
          <a:p>
            <a:pPr algn="ctr"/>
            <a:r>
              <a:rPr lang="fr-FR" sz="4000" b="1" dirty="0"/>
              <a:t>Création Communauté Agglomération </a:t>
            </a:r>
          </a:p>
          <a:p>
            <a:pPr algn="ctr"/>
            <a:r>
              <a:rPr lang="fr-FR" sz="4000" b="1" dirty="0"/>
              <a:t>au 1</a:t>
            </a:r>
            <a:r>
              <a:rPr lang="fr-FR" sz="4000" b="1" baseline="30000" dirty="0"/>
              <a:t>er</a:t>
            </a:r>
            <a:r>
              <a:rPr lang="fr-FR" sz="4000" b="1" dirty="0"/>
              <a:t> janvier 2017 sur 66 communes</a:t>
            </a:r>
          </a:p>
          <a:p>
            <a:pPr algn="ctr"/>
            <a:r>
              <a:rPr lang="fr-FR" sz="4000" b="1"/>
              <a:t>Territoires Vendômois</a:t>
            </a:r>
            <a:endParaRPr lang="fr-FR" sz="4000" b="1" dirty="0"/>
          </a:p>
          <a:p>
            <a:pPr algn="ctr"/>
            <a:r>
              <a:rPr lang="fr-FR" sz="3200" dirty="0"/>
              <a:t>Communauté Agglo décidée à la majorité </a:t>
            </a:r>
            <a:r>
              <a:rPr lang="fr-FR" sz="2000" dirty="0"/>
              <a:t>(36 communes)</a:t>
            </a:r>
          </a:p>
          <a:p>
            <a:pPr algn="ctr"/>
            <a:r>
              <a:rPr lang="fr-FR" sz="3200" dirty="0"/>
              <a:t>Représentation : 101 conseillers communautaires </a:t>
            </a:r>
            <a:r>
              <a:rPr lang="fr-FR" sz="2400" dirty="0"/>
              <a:t>Vendôme : 25, </a:t>
            </a:r>
            <a:r>
              <a:rPr lang="fr-FR" sz="2400" dirty="0" err="1"/>
              <a:t>Montoire</a:t>
            </a:r>
            <a:r>
              <a:rPr lang="fr-FR" sz="2400" dirty="0"/>
              <a:t> : 5, St Ouen : 4, Savigny : 3, </a:t>
            </a:r>
            <a:r>
              <a:rPr lang="fr-FR" sz="2400" dirty="0" err="1"/>
              <a:t>Naveil</a:t>
            </a:r>
            <a:r>
              <a:rPr lang="fr-FR" sz="2400" dirty="0"/>
              <a:t>: 3, </a:t>
            </a:r>
          </a:p>
          <a:p>
            <a:pPr algn="ctr"/>
            <a:r>
              <a:rPr lang="fr-FR" sz="2400" dirty="0"/>
              <a:t> Autres communes (dont Villiers-sur-Loir) : 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1259632" y="188913"/>
            <a:ext cx="6408712" cy="2320925"/>
          </a:xfrm>
        </p:spPr>
        <p:txBody>
          <a:bodyPr/>
          <a:lstStyle/>
          <a:p>
            <a:r>
              <a:rPr lang="fr-FR" sz="5400" b="1" dirty="0"/>
              <a:t/>
            </a:r>
            <a:br>
              <a:rPr lang="fr-FR" sz="5400" b="1" dirty="0"/>
            </a:br>
            <a:r>
              <a:rPr lang="fr-FR" sz="5400" b="1" dirty="0"/>
              <a:t>Principaux investissements sur la commune en 2016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"/>
            <a:ext cx="1311694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Image 4" descr="Mairie de Villier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071"/>
          <a:stretch>
            <a:fillRect/>
          </a:stretch>
        </p:blipFill>
        <p:spPr bwMode="auto">
          <a:xfrm>
            <a:off x="7684592" y="0"/>
            <a:ext cx="1427360" cy="111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Imag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212976"/>
            <a:ext cx="3313112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115888"/>
            <a:ext cx="18478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Image 4" descr="Mairie de Villier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071"/>
          <a:stretch>
            <a:fillRect/>
          </a:stretch>
        </p:blipFill>
        <p:spPr bwMode="auto">
          <a:xfrm>
            <a:off x="7200900" y="260350"/>
            <a:ext cx="19399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Image 1" descr="Rideaux Artésien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250" y="2519363"/>
            <a:ext cx="418782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763713" y="-26988"/>
            <a:ext cx="5832475" cy="218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b="1"/>
              <a:t>Finalisation</a:t>
            </a:r>
            <a:r>
              <a:rPr lang="fr-FR" sz="4400" b="1"/>
              <a:t> de l</a:t>
            </a:r>
            <a:r>
              <a:rPr lang="fr-FR" altLang="fr-FR" sz="4400" b="1"/>
              <a:t>’</a:t>
            </a:r>
            <a:r>
              <a:rPr lang="fr-FR" sz="4400" b="1"/>
              <a:t>équipement de l'Artésienne</a:t>
            </a:r>
            <a:endParaRPr lang="fr-FR" sz="48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07950" y="2492375"/>
            <a:ext cx="4824413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dirty="0"/>
              <a:t> Muret : enrobé (8 000 €)  + bordure</a:t>
            </a:r>
          </a:p>
          <a:p>
            <a:pPr>
              <a:buFont typeface="Wingdings" pitchFamily="2" charset="2"/>
              <a:buChar char="Ø"/>
            </a:pPr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 Rideaux électrique d</a:t>
            </a:r>
            <a:r>
              <a:rPr lang="fr-FR" altLang="fr-FR" sz="2800" dirty="0"/>
              <a:t>’</a:t>
            </a:r>
            <a:r>
              <a:rPr lang="fr-FR" sz="2800" dirty="0"/>
              <a:t>occultation dans la grande salle (12 000 €)</a:t>
            </a:r>
          </a:p>
          <a:p>
            <a:pPr>
              <a:buFont typeface="Wingdings" pitchFamily="2" charset="2"/>
              <a:buChar char="Ø"/>
            </a:pPr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 2 tables de tennis de table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395288" y="1484313"/>
            <a:ext cx="4105275" cy="2736850"/>
          </a:xfrm>
        </p:spPr>
        <p:txBody>
          <a:bodyPr anchor="t"/>
          <a:lstStyle/>
          <a:p>
            <a:pPr algn="l">
              <a:spcAft>
                <a:spcPts val="2400"/>
              </a:spcAft>
            </a:pPr>
            <a:r>
              <a:rPr lang="fr-FR" sz="4000" b="1" dirty="0"/>
              <a:t>Animation </a:t>
            </a:r>
            <a:r>
              <a:rPr lang="fr-FR" sz="4000" b="1" dirty="0" err="1"/>
              <a:t>TAPs</a:t>
            </a:r>
            <a:r>
              <a:rPr lang="fr-FR" sz="4000" b="1" dirty="0"/>
              <a:t/>
            </a:r>
            <a:br>
              <a:rPr lang="fr-FR" sz="4000" b="1" dirty="0"/>
            </a:br>
            <a:r>
              <a:rPr lang="fr-FR" sz="4000" b="1" dirty="0"/>
              <a:t> </a:t>
            </a:r>
            <a:r>
              <a:rPr lang="fr-FR" sz="3200" dirty="0"/>
              <a:t>(24 000 €)</a:t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4000" b="1" dirty="0"/>
              <a:t>Préau Ecole</a:t>
            </a:r>
            <a:br>
              <a:rPr lang="fr-FR" sz="4000" b="1" dirty="0"/>
            </a:br>
            <a:r>
              <a:rPr lang="fr-FR" sz="3200" dirty="0"/>
              <a:t>(62 000 €)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 déduit subvention : 24 000 € DSR</a:t>
            </a:r>
            <a:br>
              <a:rPr lang="fr-FR" sz="2400" dirty="0"/>
            </a:br>
            <a:endParaRPr lang="fr-FR" sz="40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14033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Image 4" descr="Mairie de Villier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071"/>
          <a:stretch>
            <a:fillRect/>
          </a:stretch>
        </p:blipFill>
        <p:spPr bwMode="auto">
          <a:xfrm>
            <a:off x="7874000" y="0"/>
            <a:ext cx="127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Image 2" descr="Capture d’écran 2017-01-01 à 23.34.27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97152"/>
            <a:ext cx="37433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1619250" y="115888"/>
            <a:ext cx="6121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b="1" dirty="0"/>
              <a:t>Vie de l</a:t>
            </a:r>
            <a:r>
              <a:rPr lang="fr-FR" altLang="fr-FR" sz="4800" b="1" dirty="0"/>
              <a:t>’</a:t>
            </a:r>
            <a:r>
              <a:rPr lang="fr-FR" sz="4800" b="1" dirty="0"/>
              <a:t>école</a:t>
            </a:r>
            <a:endParaRPr lang="fr-FR" sz="4800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4284663" y="4724400"/>
            <a:ext cx="44640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2400"/>
              </a:spcAft>
              <a:defRPr/>
            </a:pPr>
            <a:r>
              <a:rPr lang="fr-FR" sz="4000" b="1" dirty="0">
                <a:latin typeface="+mj-lt"/>
                <a:cs typeface="MS PGothic" charset="0"/>
              </a:rPr>
              <a:t>Création espace verger/potager</a:t>
            </a:r>
            <a:br>
              <a:rPr lang="fr-FR" sz="4000" b="1" dirty="0">
                <a:latin typeface="+mj-lt"/>
                <a:cs typeface="MS PGothic" charset="0"/>
              </a:rPr>
            </a:br>
            <a:r>
              <a:rPr lang="fr-FR" sz="4000" b="1" dirty="0">
                <a:latin typeface="+mj-lt"/>
                <a:cs typeface="MS PGothic" charset="0"/>
              </a:rPr>
              <a:t> </a:t>
            </a:r>
            <a:r>
              <a:rPr lang="fr-FR" sz="4400" b="1" dirty="0">
                <a:latin typeface="+mj-lt"/>
                <a:cs typeface="MS PGothic" charset="0"/>
              </a:rPr>
              <a:t/>
            </a:r>
            <a:br>
              <a:rPr lang="fr-FR" sz="4400" b="1" dirty="0">
                <a:latin typeface="+mj-lt"/>
                <a:cs typeface="MS PGothic" charset="0"/>
              </a:rPr>
            </a:br>
            <a:r>
              <a:rPr lang="fr-FR" sz="2400" dirty="0">
                <a:latin typeface="+mj-lt"/>
                <a:cs typeface="MS PGothic" charset="0"/>
              </a:rPr>
              <a:t/>
            </a:r>
            <a:br>
              <a:rPr lang="fr-FR" sz="2400" dirty="0">
                <a:latin typeface="+mj-lt"/>
                <a:cs typeface="MS PGothic" charset="0"/>
              </a:rPr>
            </a:br>
            <a:r>
              <a:rPr lang="fr-FR" sz="2400" dirty="0">
                <a:latin typeface="+mj-lt"/>
                <a:cs typeface="MS PGothic" charset="0"/>
              </a:rPr>
              <a:t/>
            </a:r>
            <a:br>
              <a:rPr lang="fr-FR" sz="2400" dirty="0">
                <a:latin typeface="+mj-lt"/>
                <a:cs typeface="MS PGothic" charset="0"/>
              </a:rPr>
            </a:br>
            <a:r>
              <a:rPr lang="fr-FR" sz="2400" dirty="0">
                <a:latin typeface="+mj-lt"/>
                <a:cs typeface="MS PGothic" charset="0"/>
              </a:rPr>
              <a:t/>
            </a:r>
            <a:br>
              <a:rPr lang="fr-FR" sz="2400" dirty="0">
                <a:latin typeface="+mj-lt"/>
                <a:cs typeface="MS PGothic" charset="0"/>
              </a:rPr>
            </a:br>
            <a:endParaRPr lang="fr-FR" sz="4000" dirty="0">
              <a:latin typeface="+mj-lt"/>
              <a:cs typeface="MS PGothic" charset="0"/>
            </a:endParaRPr>
          </a:p>
        </p:txBody>
      </p:sp>
      <p:pic>
        <p:nvPicPr>
          <p:cNvPr id="2" name="Image 1" descr="1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68760"/>
            <a:ext cx="432048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637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 4" descr="Mairie de Villier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071"/>
          <a:stretch>
            <a:fillRect/>
          </a:stretch>
        </p:blipFill>
        <p:spPr bwMode="auto">
          <a:xfrm>
            <a:off x="7413625" y="28575"/>
            <a:ext cx="1731963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258888" y="260350"/>
            <a:ext cx="6337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b="1" dirty="0"/>
              <a:t>2016 : une année riche en moments partagés à </a:t>
            </a:r>
            <a:r>
              <a:rPr lang="fr-FR" sz="4800" b="1" dirty="0" smtClean="0"/>
              <a:t>Villiers-sur-Loir</a:t>
            </a:r>
            <a:endParaRPr lang="fr-FR" sz="4800" dirty="0"/>
          </a:p>
        </p:txBody>
      </p:sp>
      <p:sp>
        <p:nvSpPr>
          <p:cNvPr id="7" name="Rectangle 6"/>
          <p:cNvSpPr/>
          <p:nvPr/>
        </p:nvSpPr>
        <p:spPr>
          <a:xfrm>
            <a:off x="1187450" y="2852738"/>
            <a:ext cx="7129463" cy="3416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sz="2400" dirty="0"/>
              <a:t>Les </a:t>
            </a:r>
            <a:r>
              <a:rPr lang="fr-FR" sz="2400" dirty="0" err="1"/>
              <a:t>Villiersois</a:t>
            </a:r>
            <a:r>
              <a:rPr lang="fr-FR" sz="2400" dirty="0"/>
              <a:t>, mobilisés au sein du village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sz="2400" dirty="0"/>
              <a:t>De nombreux moments de partage et de fête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sz="2400" dirty="0"/>
              <a:t>Une vie associative encore plus animée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sz="2400" dirty="0"/>
              <a:t>Nos commerces modernisés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sz="2400" dirty="0"/>
              <a:t>Le dynamisme de l’école et de la cantine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sz="2400" dirty="0"/>
              <a:t>Les évolutions de la population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107950" y="1628775"/>
            <a:ext cx="8424863" cy="5040313"/>
          </a:xfrm>
        </p:spPr>
        <p:txBody>
          <a:bodyPr anchor="t"/>
          <a:lstStyle/>
          <a:p>
            <a:r>
              <a:rPr lang="fr-FR" sz="4800" b="1" dirty="0"/>
              <a:t>Voirie</a:t>
            </a:r>
            <a:r>
              <a:rPr lang="fr-FR" sz="4800" dirty="0"/>
              <a:t> </a:t>
            </a:r>
            <a:r>
              <a:rPr lang="fr-FR" sz="4800" b="1" dirty="0"/>
              <a:t/>
            </a:r>
            <a:br>
              <a:rPr lang="fr-FR" sz="4800" b="1" dirty="0"/>
            </a:br>
            <a:r>
              <a:rPr lang="fr-FR" sz="2800" b="1" dirty="0"/>
              <a:t>. </a:t>
            </a:r>
            <a:r>
              <a:rPr lang="fr-FR" sz="3200" b="1" dirty="0"/>
              <a:t>Rue de la </a:t>
            </a:r>
            <a:r>
              <a:rPr lang="fr-FR" sz="3200" b="1" dirty="0" err="1"/>
              <a:t>Berthelotière</a:t>
            </a: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/>
              <a:t>. Rue du </a:t>
            </a:r>
            <a:r>
              <a:rPr lang="fr-FR" sz="3200" b="1" dirty="0" err="1"/>
              <a:t>Coudray</a:t>
            </a: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/>
              <a:t>. Rue de la </a:t>
            </a:r>
            <a:r>
              <a:rPr lang="fr-FR" sz="3200" b="1" dirty="0" err="1"/>
              <a:t>Papillonnière</a:t>
            </a:r>
            <a:r>
              <a:rPr lang="fr-FR" sz="3200" b="1" dirty="0"/>
              <a:t>          </a:t>
            </a:r>
            <a:br>
              <a:rPr lang="fr-FR" sz="3200" b="1" dirty="0"/>
            </a:br>
            <a:r>
              <a:rPr lang="fr-FR" sz="3200" b="1" dirty="0"/>
              <a:t>. La Rue</a:t>
            </a:r>
            <a:br>
              <a:rPr lang="fr-FR" sz="3200" b="1" dirty="0"/>
            </a:br>
            <a:r>
              <a:rPr lang="fr-FR" sz="3600" b="1" dirty="0"/>
              <a:t>(</a:t>
            </a:r>
            <a:r>
              <a:rPr lang="fr-FR" sz="3600" dirty="0"/>
              <a:t>Financement</a:t>
            </a:r>
            <a:r>
              <a:rPr lang="fr-FR" sz="3600" b="1" dirty="0"/>
              <a:t> </a:t>
            </a:r>
            <a:r>
              <a:rPr lang="fr-FR" sz="3600" dirty="0"/>
              <a:t>communal </a:t>
            </a:r>
            <a:r>
              <a:rPr lang="fr-FR" sz="3600" b="1" dirty="0"/>
              <a:t>: </a:t>
            </a:r>
            <a:r>
              <a:rPr lang="fr-FR" sz="3600" dirty="0"/>
              <a:t>22 000 €</a:t>
            </a:r>
            <a:r>
              <a:rPr lang="fr-FR" b="1" dirty="0"/>
              <a:t>)</a:t>
            </a:r>
            <a:br>
              <a:rPr lang="fr-FR" b="1" dirty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3600" dirty="0"/>
              <a:t>+ </a:t>
            </a:r>
            <a:r>
              <a:rPr lang="fr-FR" sz="3600" b="1" dirty="0"/>
              <a:t>Programme </a:t>
            </a:r>
            <a:r>
              <a:rPr lang="fr-FR" sz="3600" b="1" dirty="0" smtClean="0"/>
              <a:t>intercommunal </a:t>
            </a:r>
            <a:r>
              <a:rPr lang="fr-FR" sz="3600" dirty="0"/>
              <a:t>sur les rues </a:t>
            </a:r>
            <a:r>
              <a:rPr lang="fr-FR" sz="3600" dirty="0" err="1"/>
              <a:t>Chantereine</a:t>
            </a:r>
            <a:r>
              <a:rPr lang="fr-FR" sz="3600" dirty="0"/>
              <a:t>, </a:t>
            </a:r>
            <a:r>
              <a:rPr lang="fr-FR" sz="3600" dirty="0" err="1"/>
              <a:t>Villepoupoin</a:t>
            </a:r>
            <a:r>
              <a:rPr lang="fr-FR" sz="3600" dirty="0"/>
              <a:t>, Clos Margaux</a:t>
            </a:r>
            <a:br>
              <a:rPr lang="fr-FR" sz="3600" dirty="0"/>
            </a:br>
            <a:endParaRPr lang="fr-FR" sz="36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13970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Image 4" descr="Mairie de Villier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071"/>
          <a:stretch>
            <a:fillRect/>
          </a:stretch>
        </p:blipFill>
        <p:spPr bwMode="auto">
          <a:xfrm>
            <a:off x="7548563" y="0"/>
            <a:ext cx="15954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mag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205038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1187450" y="115888"/>
            <a:ext cx="66246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b="1"/>
              <a:t> Programme d</a:t>
            </a:r>
            <a:r>
              <a:rPr lang="fr-FR" altLang="fr-FR" sz="4800" b="1"/>
              <a:t>’</a:t>
            </a:r>
            <a:r>
              <a:rPr lang="fr-FR" sz="4800" b="1"/>
              <a:t>entretien 2016</a:t>
            </a:r>
            <a:endParaRPr lang="fr-FR" sz="4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564904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re 1"/>
          <p:cNvSpPr>
            <a:spLocks noGrp="1"/>
          </p:cNvSpPr>
          <p:nvPr>
            <p:ph type="title"/>
          </p:nvPr>
        </p:nvSpPr>
        <p:spPr>
          <a:xfrm>
            <a:off x="250824" y="1916113"/>
            <a:ext cx="8893175" cy="4797425"/>
          </a:xfrm>
        </p:spPr>
        <p:txBody>
          <a:bodyPr anchor="t"/>
          <a:lstStyle/>
          <a:p>
            <a:pPr algn="l"/>
            <a:r>
              <a:rPr lang="fr-FR" sz="2800" b="1" dirty="0"/>
              <a:t>Décision 2016 pour réalisation 2017 :</a:t>
            </a:r>
            <a:br>
              <a:rPr lang="fr-FR" sz="2800" b="1" dirty="0"/>
            </a:br>
            <a:r>
              <a:rPr lang="fr-FR" b="1" dirty="0"/>
              <a:t>Réfection rue des plans d</a:t>
            </a:r>
            <a:r>
              <a:rPr lang="fr-FR" altLang="fr-FR" b="1" dirty="0"/>
              <a:t>’</a:t>
            </a:r>
            <a:r>
              <a:rPr lang="fr-FR" b="1" dirty="0"/>
              <a:t>eau </a:t>
            </a:r>
            <a:r>
              <a:rPr lang="fr-FR" sz="3600" b="1" dirty="0"/>
              <a:t>(</a:t>
            </a:r>
            <a:r>
              <a:rPr lang="fr-FR" sz="3600" dirty="0"/>
              <a:t>Financement</a:t>
            </a:r>
            <a:r>
              <a:rPr lang="fr-FR" sz="3600" b="1" dirty="0"/>
              <a:t> </a:t>
            </a:r>
            <a:r>
              <a:rPr lang="fr-FR" sz="3600" dirty="0"/>
              <a:t>interco </a:t>
            </a:r>
            <a:r>
              <a:rPr lang="fr-FR" sz="3600" b="1" dirty="0"/>
              <a:t>: </a:t>
            </a:r>
            <a:r>
              <a:rPr lang="fr-FR" sz="3600" dirty="0"/>
              <a:t>12 438 €</a:t>
            </a:r>
            <a:r>
              <a:rPr lang="fr-FR" b="1" dirty="0"/>
              <a:t>)</a:t>
            </a:r>
            <a:br>
              <a:rPr lang="fr-FR" b="1" dirty="0"/>
            </a:br>
            <a:r>
              <a:rPr lang="fr-FR" sz="2000" dirty="0"/>
              <a:t>(de l</a:t>
            </a:r>
            <a:r>
              <a:rPr lang="fr-FR" altLang="fr-FR" sz="2000" dirty="0"/>
              <a:t>’</a:t>
            </a:r>
            <a:r>
              <a:rPr lang="fr-FR" sz="2000" dirty="0"/>
              <a:t>entrée de la baignade au chemin des Essivières)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b="1" dirty="0"/>
              <a:t>+ 2 ralentisseurs et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panneaux de </a:t>
            </a:r>
            <a:r>
              <a:rPr lang="fr-FR" b="1" dirty="0"/>
              <a:t>signalisation routière 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/>
              <a:t>Financement commune : 8 316 €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888"/>
            <a:ext cx="18478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Image 4" descr="Mairie de Villiers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1071"/>
          <a:stretch>
            <a:fillRect/>
          </a:stretch>
        </p:blipFill>
        <p:spPr bwMode="auto">
          <a:xfrm>
            <a:off x="7204075" y="188913"/>
            <a:ext cx="19399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1619250" y="476250"/>
            <a:ext cx="6121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b="1"/>
              <a:t>Voirie</a:t>
            </a:r>
            <a:endParaRPr lang="fr-FR" sz="4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539750" y="1628775"/>
            <a:ext cx="9036050" cy="1728788"/>
          </a:xfrm>
        </p:spPr>
        <p:txBody>
          <a:bodyPr anchor="t"/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                        </a:t>
            </a:r>
            <a:br>
              <a:rPr lang="fr-FR" dirty="0"/>
            </a:br>
            <a:r>
              <a:rPr lang="fr-FR" dirty="0"/>
              <a:t>                             51 380 €</a:t>
            </a:r>
            <a:br>
              <a:rPr lang="fr-FR" dirty="0"/>
            </a:br>
            <a:r>
              <a:rPr lang="fr-FR" dirty="0"/>
              <a:t>            </a:t>
            </a:r>
            <a:r>
              <a:rPr lang="fr-FR" sz="3600" dirty="0"/>
              <a:t>d                  déduit subvention </a:t>
            </a:r>
            <a:br>
              <a:rPr lang="fr-FR" sz="3600" dirty="0"/>
            </a:br>
            <a:r>
              <a:rPr lang="fr-FR" sz="3600" dirty="0"/>
              <a:t>                                   FFF 25 500 €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9051"/>
            <a:ext cx="1211891" cy="110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Image 4" descr="Mairie de Villier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071"/>
          <a:stretch>
            <a:fillRect/>
          </a:stretch>
        </p:blipFill>
        <p:spPr bwMode="auto">
          <a:xfrm>
            <a:off x="7884237" y="116632"/>
            <a:ext cx="125755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Image 1" descr="Capture d’écran 2016-12-25 à 19.22.4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068960"/>
            <a:ext cx="45242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323528" y="476250"/>
            <a:ext cx="82809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b="1" dirty="0"/>
              <a:t>Club house Jean Blondeau</a:t>
            </a:r>
          </a:p>
          <a:p>
            <a:pPr algn="ctr"/>
            <a:r>
              <a:rPr lang="fr-FR" sz="4800" b="1" dirty="0"/>
              <a:t>pour les associations sportives</a:t>
            </a:r>
          </a:p>
          <a:p>
            <a:pPr algn="ctr"/>
            <a:r>
              <a:rPr lang="fr-FR" sz="4800" b="1" dirty="0"/>
              <a:t>(Football, VTT)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539750" y="1628775"/>
            <a:ext cx="9036050" cy="1728788"/>
          </a:xfrm>
        </p:spPr>
        <p:txBody>
          <a:bodyPr anchor="t"/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                        </a:t>
            </a:r>
            <a:br>
              <a:rPr lang="fr-FR" dirty="0"/>
            </a:br>
            <a:r>
              <a:rPr lang="fr-FR" dirty="0"/>
              <a:t>                         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9051"/>
            <a:ext cx="1211891" cy="110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Image 4" descr="Mairie de Villier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071"/>
          <a:stretch>
            <a:fillRect/>
          </a:stretch>
        </p:blipFill>
        <p:spPr bwMode="auto">
          <a:xfrm>
            <a:off x="7884237" y="116632"/>
            <a:ext cx="125755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323528" y="188640"/>
            <a:ext cx="8280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b="1" dirty="0" smtClean="0"/>
              <a:t>Orientations</a:t>
            </a:r>
          </a:p>
          <a:p>
            <a:pPr algn="ctr"/>
            <a:r>
              <a:rPr lang="fr-FR" sz="4800" b="1" dirty="0"/>
              <a:t>d’investissements 2017 </a:t>
            </a:r>
            <a:endParaRPr lang="fr-FR" sz="48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251520" y="2060848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Ø"/>
            </a:pPr>
            <a:r>
              <a:rPr lang="fr-FR" sz="3200" dirty="0" smtClean="0"/>
              <a:t>Priorité </a:t>
            </a:r>
            <a:r>
              <a:rPr lang="fr-FR" sz="3200" dirty="0"/>
              <a:t>sur les travaux  de sécurisation  </a:t>
            </a:r>
            <a:r>
              <a:rPr lang="fr-FR" sz="3200" dirty="0" smtClean="0"/>
              <a:t>de voirie</a:t>
            </a:r>
          </a:p>
          <a:p>
            <a:pPr marL="571500" indent="-571500">
              <a:buFont typeface="Wingdings" charset="2"/>
              <a:buChar char="Ø"/>
            </a:pPr>
            <a:r>
              <a:rPr lang="fr-FR" sz="3200" dirty="0"/>
              <a:t>P</a:t>
            </a:r>
            <a:r>
              <a:rPr lang="fr-FR" sz="3200" dirty="0" smtClean="0"/>
              <a:t>rogramme </a:t>
            </a:r>
            <a:r>
              <a:rPr lang="fr-FR" sz="3200" dirty="0"/>
              <a:t>de </a:t>
            </a:r>
            <a:r>
              <a:rPr lang="fr-FR" sz="3200" dirty="0" smtClean="0"/>
              <a:t>rénovation </a:t>
            </a:r>
            <a:r>
              <a:rPr lang="fr-FR" sz="3200" dirty="0"/>
              <a:t>de l'éclairage public dans le cadre des économies </a:t>
            </a:r>
            <a:r>
              <a:rPr lang="fr-FR" sz="3200" dirty="0" smtClean="0"/>
              <a:t>d'énergie</a:t>
            </a:r>
          </a:p>
          <a:p>
            <a:pPr marL="571500" indent="-571500">
              <a:buFont typeface="Wingdings" charset="2"/>
              <a:buChar char="Ø"/>
            </a:pPr>
            <a:r>
              <a:rPr lang="fr-FR" sz="3200" dirty="0"/>
              <a:t>P</a:t>
            </a:r>
            <a:r>
              <a:rPr lang="fr-FR" sz="3200" dirty="0" smtClean="0"/>
              <a:t>oursuite </a:t>
            </a:r>
            <a:r>
              <a:rPr lang="fr-FR" sz="3200" dirty="0"/>
              <a:t>de rénovation des équipements  </a:t>
            </a:r>
            <a:r>
              <a:rPr lang="fr-FR" sz="3200" dirty="0" smtClean="0"/>
              <a:t>sportifs</a:t>
            </a:r>
          </a:p>
          <a:p>
            <a:pPr marL="571500" indent="-571500">
              <a:buFont typeface="Wingdings" charset="2"/>
              <a:buChar char="Ø"/>
            </a:pPr>
            <a:r>
              <a:rPr lang="fr-FR" sz="3200" dirty="0"/>
              <a:t>B</a:t>
            </a:r>
            <a:r>
              <a:rPr lang="fr-FR" sz="3200" dirty="0" smtClean="0"/>
              <a:t>udget </a:t>
            </a:r>
            <a:r>
              <a:rPr lang="fr-FR" sz="3200" dirty="0"/>
              <a:t>spécifique pour les demandes faites par les habitants  lors des réunions de </a:t>
            </a:r>
            <a:r>
              <a:rPr lang="fr-FR" sz="3200" dirty="0" smtClean="0"/>
              <a:t>quartier</a:t>
            </a:r>
          </a:p>
          <a:p>
            <a:pPr marL="571500" indent="-571500">
              <a:buFont typeface="Wingdings" charset="2"/>
              <a:buChar char="Ø"/>
            </a:pPr>
            <a:r>
              <a:rPr lang="fr-FR" sz="3200" dirty="0"/>
              <a:t>E</a:t>
            </a:r>
            <a:r>
              <a:rPr lang="fr-FR" sz="3200" dirty="0" smtClean="0"/>
              <a:t>tudes </a:t>
            </a:r>
            <a:r>
              <a:rPr lang="fr-FR" sz="3200" dirty="0"/>
              <a:t>pour préparer les projets </a:t>
            </a:r>
            <a:r>
              <a:rPr lang="fr-FR" sz="3200" dirty="0" smtClean="0"/>
              <a:t>2018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04289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1258888" y="404664"/>
            <a:ext cx="6481762" cy="1655911"/>
          </a:xfrm>
        </p:spPr>
        <p:txBody>
          <a:bodyPr anchor="t"/>
          <a:lstStyle/>
          <a:p>
            <a:r>
              <a:rPr lang="fr-FR" sz="4800" b="1" dirty="0"/>
              <a:t>Spectacles et concerts en 2017</a:t>
            </a:r>
            <a:br>
              <a:rPr lang="fr-FR" sz="4800" b="1" dirty="0"/>
            </a:br>
            <a:r>
              <a:rPr lang="fr-FR" sz="4800" b="1" dirty="0"/>
              <a:t/>
            </a:r>
            <a:br>
              <a:rPr lang="fr-FR" sz="4800" b="1" dirty="0"/>
            </a:br>
            <a:r>
              <a:rPr lang="fr-FR" sz="4800" b="1" dirty="0"/>
              <a:t/>
            </a:r>
            <a:br>
              <a:rPr lang="fr-FR" sz="4800" b="1" dirty="0"/>
            </a:br>
            <a:endParaRPr lang="fr-FR" sz="4800" b="1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9050"/>
            <a:ext cx="144938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Image 4" descr="Mairie de Villier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071"/>
          <a:stretch>
            <a:fillRect/>
          </a:stretch>
        </p:blipFill>
        <p:spPr bwMode="auto">
          <a:xfrm>
            <a:off x="7473950" y="0"/>
            <a:ext cx="16700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Image 5" descr="Bonbon Poulpe Photo David LAUREN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349500"/>
            <a:ext cx="33131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Image 1" descr="Capture d’écran 2016-12-31 à 19.56.4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06663"/>
            <a:ext cx="45720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478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Image 4" descr="Mairie de Villier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071"/>
          <a:stretch>
            <a:fillRect/>
          </a:stretch>
        </p:blipFill>
        <p:spPr bwMode="auto">
          <a:xfrm>
            <a:off x="7204075" y="6350"/>
            <a:ext cx="19399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1258888" y="0"/>
            <a:ext cx="648176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fr-FR" sz="4800" b="1" dirty="0"/>
              <a:t>Programmation</a:t>
            </a:r>
          </a:p>
          <a:p>
            <a:pPr algn="ctr">
              <a:defRPr/>
            </a:pPr>
            <a:r>
              <a:rPr lang="fr-FR" sz="4800" dirty="0"/>
              <a:t> </a:t>
            </a:r>
            <a:r>
              <a:rPr lang="fr-FR" sz="4800" b="1" dirty="0"/>
              <a:t>du 1er semestre 2017</a:t>
            </a:r>
            <a:endParaRPr lang="fr-FR" sz="4400" b="1" dirty="0">
              <a:latin typeface="+mj-lt"/>
              <a:cs typeface="MS PGothic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79512" y="1844824"/>
            <a:ext cx="896448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200" b="1" i="1" dirty="0"/>
              <a:t> 3 février 19h : Spectacle « VU » de la compagnie </a:t>
            </a:r>
            <a:r>
              <a:rPr lang="fr-FR" sz="3200" b="1" i="1" dirty="0" err="1"/>
              <a:t>Sacekripa</a:t>
            </a:r>
            <a:r>
              <a:rPr lang="fr-FR" sz="3200" b="1" i="1" dirty="0"/>
              <a:t> : </a:t>
            </a:r>
            <a:r>
              <a:rPr lang="fr-FR" sz="3000" dirty="0"/>
              <a:t>Théâtre d</a:t>
            </a:r>
            <a:r>
              <a:rPr lang="fr-FR" altLang="fr-FR" sz="3000" dirty="0"/>
              <a:t>’</a:t>
            </a:r>
            <a:r>
              <a:rPr lang="fr-FR" sz="3000" dirty="0"/>
              <a:t>objet</a:t>
            </a:r>
            <a:r>
              <a:rPr lang="fr-FR" sz="3000" dirty="0" smtClean="0"/>
              <a:t>, </a:t>
            </a:r>
            <a:r>
              <a:rPr lang="fr-FR" sz="3000" dirty="0"/>
              <a:t>cirque miniature </a:t>
            </a:r>
            <a:r>
              <a:rPr lang="fr-FR" sz="3000" dirty="0" smtClean="0"/>
              <a:t>et </a:t>
            </a:r>
            <a:r>
              <a:rPr lang="fr-FR" sz="3000" dirty="0"/>
              <a:t>clown</a:t>
            </a:r>
          </a:p>
          <a:p>
            <a:r>
              <a:rPr lang="fr-FR" sz="3200" i="1" dirty="0" smtClean="0"/>
              <a:t>Proposé </a:t>
            </a:r>
            <a:r>
              <a:rPr lang="fr-FR" sz="3200" i="1" dirty="0"/>
              <a:t>par le Minotaure (Public &gt; 7 ans )</a:t>
            </a:r>
          </a:p>
          <a:p>
            <a:endParaRPr lang="fr-FR" sz="2000" i="1" dirty="0"/>
          </a:p>
          <a:p>
            <a:pPr>
              <a:buFont typeface="Wingdings" pitchFamily="2" charset="2"/>
              <a:buChar char="Ø"/>
            </a:pPr>
            <a:r>
              <a:rPr lang="fr-FR" sz="3200" b="1" i="1" dirty="0"/>
              <a:t> 4 mars : Concert Trio Guitares au Gré du Loir</a:t>
            </a:r>
          </a:p>
          <a:p>
            <a:r>
              <a:rPr lang="fr-FR" sz="3200" i="1" dirty="0"/>
              <a:t>Proposé par l</a:t>
            </a:r>
            <a:r>
              <a:rPr lang="fr-FR" altLang="fr-FR" sz="3200" i="1" dirty="0"/>
              <a:t>’</a:t>
            </a:r>
            <a:r>
              <a:rPr lang="fr-FR" sz="3200" i="1" dirty="0"/>
              <a:t>Association Guitares au Gré du Loir</a:t>
            </a:r>
          </a:p>
          <a:p>
            <a:endParaRPr lang="fr-FR" sz="2000" i="1" dirty="0"/>
          </a:p>
          <a:p>
            <a:pPr>
              <a:buFont typeface="Wingdings" pitchFamily="2" charset="2"/>
              <a:buChar char="Ø"/>
            </a:pPr>
            <a:r>
              <a:rPr lang="fr-FR" sz="3200" b="1" i="1" dirty="0"/>
              <a:t> 25 mars : Spectacle « La croisière ça muse » </a:t>
            </a:r>
          </a:p>
          <a:p>
            <a:r>
              <a:rPr lang="fr-FR" sz="3200" b="1" i="1" dirty="0"/>
              <a:t>de la compagnie </a:t>
            </a:r>
            <a:r>
              <a:rPr lang="fr-FR" sz="3200" b="1" i="1" dirty="0" err="1"/>
              <a:t>Telkellée</a:t>
            </a:r>
            <a:r>
              <a:rPr lang="fr-FR" sz="3200" b="1" i="1" dirty="0"/>
              <a:t> </a:t>
            </a:r>
            <a:r>
              <a:rPr lang="fr-FR" sz="3200" dirty="0"/>
              <a:t>(</a:t>
            </a:r>
            <a:r>
              <a:rPr lang="fr-FR" sz="3200" dirty="0" smtClean="0"/>
              <a:t>duo </a:t>
            </a:r>
            <a:r>
              <a:rPr lang="fr-FR" sz="3200" dirty="0"/>
              <a:t>chanson française) </a:t>
            </a:r>
          </a:p>
          <a:p>
            <a:r>
              <a:rPr lang="fr-FR" sz="3200" dirty="0"/>
              <a:t>P</a:t>
            </a:r>
            <a:r>
              <a:rPr lang="fr-FR" sz="3200" i="1" dirty="0"/>
              <a:t>roposé par la Société Musicale</a:t>
            </a:r>
            <a:endParaRPr lang="fr-FR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1259632" cy="11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Image 4" descr="Mairie de Villier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071"/>
          <a:stretch>
            <a:fillRect/>
          </a:stretch>
        </p:blipFill>
        <p:spPr bwMode="auto">
          <a:xfrm>
            <a:off x="7882062" y="0"/>
            <a:ext cx="1261938" cy="98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Image 2" descr="Capture d’écran 2017-01-02 à 00.39.5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869160"/>
            <a:ext cx="1625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79512" y="404664"/>
            <a:ext cx="878356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buFont typeface="Wingdings" pitchFamily="2" charset="2"/>
              <a:buChar char="Ø"/>
            </a:pPr>
            <a:r>
              <a:rPr lang="fr-FR" sz="3200" b="1" i="1" dirty="0" smtClean="0"/>
              <a:t>   8 </a:t>
            </a:r>
            <a:r>
              <a:rPr lang="fr-FR" sz="3200" b="1" i="1" dirty="0"/>
              <a:t>avril : Escale folk de P</a:t>
            </a:r>
            <a:r>
              <a:rPr lang="fr-FR" altLang="fr-FR" sz="3200" b="1" i="1" dirty="0"/>
              <a:t>’</a:t>
            </a:r>
            <a:r>
              <a:rPr lang="fr-FR" sz="3200" b="1" i="1" dirty="0"/>
              <a:t>tit Louis Laplanche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>Expo/initiation vieux instruments et découverte danse </a:t>
            </a:r>
            <a:r>
              <a:rPr lang="fr-FR" sz="3200" dirty="0" smtClean="0"/>
              <a:t> </a:t>
            </a:r>
            <a:r>
              <a:rPr lang="fr-FR" sz="3200" dirty="0"/>
              <a:t>+ Soirée concert (8 €)</a:t>
            </a:r>
          </a:p>
          <a:p>
            <a:endParaRPr lang="fr-FR" sz="2000" dirty="0"/>
          </a:p>
          <a:p>
            <a:pPr marL="358775" indent="-358775">
              <a:buFont typeface="Wingdings" pitchFamily="2" charset="2"/>
              <a:buChar char="Ø"/>
            </a:pPr>
            <a:r>
              <a:rPr lang="fr-FR" sz="3200" b="1" dirty="0"/>
              <a:t>20 mai : Concert « 2 voix pour une cantate : hommage à Barbara » </a:t>
            </a:r>
            <a:r>
              <a:rPr lang="fr-FR" sz="2400" dirty="0"/>
              <a:t>(Tiphaine </a:t>
            </a:r>
            <a:r>
              <a:rPr lang="fr-FR" sz="2400" dirty="0" err="1"/>
              <a:t>Lacrampe</a:t>
            </a:r>
            <a:r>
              <a:rPr lang="fr-FR" sz="2400" dirty="0"/>
              <a:t> et </a:t>
            </a:r>
            <a:r>
              <a:rPr lang="fr-FR" sz="2400" dirty="0" err="1"/>
              <a:t>Naty</a:t>
            </a:r>
            <a:r>
              <a:rPr lang="fr-FR" sz="2400" dirty="0"/>
              <a:t> Naïs</a:t>
            </a:r>
            <a:r>
              <a:rPr lang="fr-FR" sz="2400" dirty="0" smtClean="0"/>
              <a:t>) </a:t>
            </a:r>
            <a:r>
              <a:rPr lang="fr-FR" sz="3200" i="1" dirty="0" smtClean="0"/>
              <a:t>(</a:t>
            </a:r>
            <a:r>
              <a:rPr lang="fr-FR" sz="3200" i="1" dirty="0"/>
              <a:t>10 €) proposé par la Mairie de </a:t>
            </a:r>
            <a:r>
              <a:rPr lang="fr-FR" sz="3200" i="1" dirty="0" smtClean="0"/>
              <a:t>Villiers</a:t>
            </a:r>
          </a:p>
          <a:p>
            <a:endParaRPr lang="fr-FR" sz="2000" i="1" dirty="0"/>
          </a:p>
          <a:p>
            <a:pPr marL="358775" indent="-358775">
              <a:buFont typeface="Wingdings" pitchFamily="2" charset="2"/>
              <a:buChar char="Ø"/>
            </a:pPr>
            <a:r>
              <a:rPr lang="fr-FR" sz="3200" b="1" i="1" dirty="0" smtClean="0"/>
              <a:t>19 </a:t>
            </a:r>
            <a:r>
              <a:rPr lang="fr-FR" sz="3200" b="1" i="1" dirty="0"/>
              <a:t>juillet : Quatuor de saxophone jazz</a:t>
            </a:r>
            <a:r>
              <a:rPr lang="fr-FR" sz="3200" dirty="0"/>
              <a:t> – </a:t>
            </a:r>
            <a:r>
              <a:rPr lang="fr-FR" sz="3200" b="1" dirty="0" err="1"/>
              <a:t>Azilys</a:t>
            </a:r>
            <a:endParaRPr lang="fr-FR" sz="3200" b="1" dirty="0"/>
          </a:p>
          <a:p>
            <a:endParaRPr lang="fr-FR" sz="2400" dirty="0"/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395536" y="4980563"/>
            <a:ext cx="734345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buFont typeface="Wingdings" pitchFamily="2" charset="2"/>
              <a:buChar char="Ø"/>
            </a:pPr>
            <a:r>
              <a:rPr lang="fr-FR" sz="3200" b="1" dirty="0" smtClean="0"/>
              <a:t> Du </a:t>
            </a:r>
            <a:r>
              <a:rPr lang="fr-FR" sz="3200" b="1" dirty="0"/>
              <a:t>11 au 29 janvier : Retransmission   </a:t>
            </a:r>
          </a:p>
          <a:p>
            <a:r>
              <a:rPr lang="fr-FR" sz="3200" b="1" dirty="0"/>
              <a:t>du Mondial de Hand à l</a:t>
            </a:r>
            <a:r>
              <a:rPr lang="fr-FR" altLang="fr-FR" sz="3200" b="1" dirty="0"/>
              <a:t>‘</a:t>
            </a:r>
            <a:r>
              <a:rPr lang="fr-FR" sz="3200" b="1" dirty="0"/>
              <a:t>Artésienne </a:t>
            </a:r>
          </a:p>
          <a:p>
            <a:r>
              <a:rPr lang="fr-FR" sz="2800" b="1" dirty="0"/>
              <a:t>       </a:t>
            </a:r>
            <a:r>
              <a:rPr lang="fr-FR" sz="3200" dirty="0"/>
              <a:t>Proposée par l</a:t>
            </a:r>
            <a:r>
              <a:rPr lang="fr-FR" altLang="fr-FR" sz="3200" dirty="0"/>
              <a:t>’</a:t>
            </a:r>
            <a:r>
              <a:rPr lang="fr-FR" sz="3200" dirty="0"/>
              <a:t>USV Handball </a:t>
            </a:r>
            <a:br>
              <a:rPr lang="fr-FR" sz="3200" dirty="0"/>
            </a:br>
            <a:endParaRPr lang="fr-FR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44450"/>
            <a:ext cx="18478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Capture d’écran 2016-12-25 à 12.17.0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0"/>
            <a:ext cx="4893343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316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81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Image 4" descr="Mairie de Villier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071"/>
          <a:stretch>
            <a:fillRect/>
          </a:stretch>
        </p:blipFill>
        <p:spPr bwMode="auto">
          <a:xfrm>
            <a:off x="7204075" y="0"/>
            <a:ext cx="1719263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Image 1" descr="Photo soirée débat 20160311_20400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276475"/>
            <a:ext cx="349091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Image 1" descr="Panneau Affichag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5525" y="4629150"/>
            <a:ext cx="19621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900113" y="419100"/>
            <a:ext cx="72009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b="1" dirty="0"/>
              <a:t>Information et participation des </a:t>
            </a:r>
            <a:r>
              <a:rPr lang="fr-FR" sz="4800" b="1" dirty="0" err="1"/>
              <a:t>Villiersois</a:t>
            </a:r>
            <a:endParaRPr lang="fr-FR" sz="4800" dirty="0"/>
          </a:p>
        </p:txBody>
      </p:sp>
      <p:sp>
        <p:nvSpPr>
          <p:cNvPr id="4103" name="ZoneTexte 7"/>
          <p:cNvSpPr txBox="1">
            <a:spLocks noChangeArrowheads="1"/>
          </p:cNvSpPr>
          <p:nvPr/>
        </p:nvSpPr>
        <p:spPr bwMode="auto">
          <a:xfrm>
            <a:off x="539750" y="2205038"/>
            <a:ext cx="43195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dirty="0"/>
              <a:t> 5 brèves et 1 bulletin</a:t>
            </a:r>
          </a:p>
          <a:p>
            <a:pPr>
              <a:buFont typeface="Wingdings" pitchFamily="2" charset="2"/>
              <a:buChar char="Ø"/>
            </a:pPr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 2 Réunions publiques :</a:t>
            </a:r>
          </a:p>
          <a:p>
            <a:pPr lvl="1">
              <a:buFont typeface="Courier New" pitchFamily="49" charset="0"/>
              <a:buChar char="o"/>
            </a:pPr>
            <a:r>
              <a:rPr lang="fr-FR" sz="2000" dirty="0"/>
              <a:t> Environnement – mars</a:t>
            </a:r>
          </a:p>
          <a:p>
            <a:pPr lvl="1">
              <a:buFont typeface="Courier New" pitchFamily="49" charset="0"/>
              <a:buChar char="o"/>
            </a:pPr>
            <a:r>
              <a:rPr lang="fr-FR" sz="2000" dirty="0"/>
              <a:t> Finances communales – avril</a:t>
            </a:r>
          </a:p>
        </p:txBody>
      </p:sp>
      <p:sp>
        <p:nvSpPr>
          <p:cNvPr id="4104" name="ZoneTexte 8"/>
          <p:cNvSpPr txBox="1">
            <a:spLocks noChangeArrowheads="1"/>
          </p:cNvSpPr>
          <p:nvPr/>
        </p:nvSpPr>
        <p:spPr bwMode="auto">
          <a:xfrm>
            <a:off x="3635375" y="5067300"/>
            <a:ext cx="53292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2800" dirty="0"/>
              <a:t> 7 Réunions de quartier </a:t>
            </a:r>
            <a:r>
              <a:rPr lang="fr-FR" sz="2400" dirty="0"/>
              <a:t>– octobre</a:t>
            </a:r>
            <a:endParaRPr lang="fr-FR" dirty="0"/>
          </a:p>
          <a:p>
            <a:pPr>
              <a:buFont typeface="Arial" charset="0"/>
              <a:buChar char="•"/>
            </a:pPr>
            <a:r>
              <a:rPr lang="fr-FR" sz="2800" dirty="0"/>
              <a:t> Des commissions ouvertes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81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Image 4" descr="Mairie de Villier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071"/>
          <a:stretch>
            <a:fillRect/>
          </a:stretch>
        </p:blipFill>
        <p:spPr bwMode="auto">
          <a:xfrm>
            <a:off x="7204075" y="0"/>
            <a:ext cx="1719263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Image 3" descr="Capture d’écran 2016-12-31 à 17.05.2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9125" y="2420938"/>
            <a:ext cx="34448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331913" y="188913"/>
            <a:ext cx="6048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b="1"/>
              <a:t>Les réunions de quartier d</a:t>
            </a:r>
            <a:r>
              <a:rPr lang="fr-FR" altLang="fr-FR" sz="4800" b="1"/>
              <a:t>’</a:t>
            </a:r>
            <a:r>
              <a:rPr lang="fr-FR" sz="4800" b="1"/>
              <a:t>octobre</a:t>
            </a:r>
            <a:endParaRPr lang="fr-FR" sz="4800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250825" y="2420938"/>
            <a:ext cx="5545138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dirty="0"/>
              <a:t> ¼ foyers de Villiers ont participé</a:t>
            </a:r>
          </a:p>
          <a:p>
            <a:pPr>
              <a:buFont typeface="Wingdings" pitchFamily="2" charset="2"/>
              <a:buChar char="Ø"/>
            </a:pPr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 Réunion de restitution fixée </a:t>
            </a:r>
          </a:p>
          <a:p>
            <a:r>
              <a:rPr lang="fr-FR" sz="2800" dirty="0"/>
              <a:t>au 4 mars</a:t>
            </a:r>
          </a:p>
          <a:p>
            <a:pPr>
              <a:buFont typeface="Wingdings" pitchFamily="2" charset="2"/>
              <a:buChar char="Ø"/>
            </a:pPr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 Prise en compte des demandes et attentes des habitants dans les choix budgétaires communaux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81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Image 4" descr="Mairie de Villier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071"/>
          <a:stretch>
            <a:fillRect/>
          </a:stretch>
        </p:blipFill>
        <p:spPr bwMode="auto">
          <a:xfrm>
            <a:off x="7204075" y="0"/>
            <a:ext cx="1719263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Imag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989138"/>
            <a:ext cx="367188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03350" y="115888"/>
            <a:ext cx="64817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b="1" dirty="0"/>
              <a:t>Aménagement du</a:t>
            </a:r>
          </a:p>
          <a:p>
            <a:pPr algn="ctr"/>
            <a:r>
              <a:rPr lang="fr-FR" sz="4800" b="1" dirty="0"/>
              <a:t>« cœur de village »</a:t>
            </a:r>
            <a:endParaRPr lang="fr-FR" sz="4800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23850" y="2335213"/>
            <a:ext cx="4572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400" dirty="0"/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 Démarche participative lancée : 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dirty="0"/>
              <a:t> 3 réunions de la commission</a:t>
            </a:r>
          </a:p>
          <a:p>
            <a:pPr>
              <a:buFont typeface="Wingdings" pitchFamily="2" charset="2"/>
              <a:buChar char="Ø"/>
            </a:pPr>
            <a:endParaRPr lang="fr-FR" sz="2400" dirty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400" dirty="0"/>
              <a:t> Réunion publique au printemps</a:t>
            </a:r>
          </a:p>
          <a:p>
            <a:pPr>
              <a:spcAft>
                <a:spcPts val="600"/>
              </a:spcAft>
            </a:pPr>
            <a:r>
              <a:rPr lang="fr-FR" sz="2400" dirty="0"/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400" dirty="0"/>
              <a:t> Projet d</a:t>
            </a:r>
            <a:r>
              <a:rPr lang="fr-FR" altLang="fr-FR" sz="2400" dirty="0"/>
              <a:t>’</a:t>
            </a:r>
            <a:r>
              <a:rPr lang="fr-FR" sz="2400" dirty="0"/>
              <a:t>investissement en 2018 </a:t>
            </a:r>
          </a:p>
        </p:txBody>
      </p:sp>
      <p:pic>
        <p:nvPicPr>
          <p:cNvPr id="6151" name="Image 8" descr="C:\Users\Xavier\Documents\mairie\coeur de village\image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876925"/>
            <a:ext cx="192881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Image 9" descr="C:\Users\Xavier\Documents\mairie\coeur de village\images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4175" y="5876925"/>
            <a:ext cx="2409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Image 10" descr="C:\Users\Xavier\Documents\mairie\coeur de village\imagesZSBMPSB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5876925"/>
            <a:ext cx="2466975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Image 11" descr="C:\Users\Xavier\Documents\mairie\coeur de village\sans-titr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7950" y="5876925"/>
            <a:ext cx="21526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31775" y="892175"/>
            <a:ext cx="8229600" cy="2681288"/>
          </a:xfrm>
        </p:spPr>
        <p:txBody>
          <a:bodyPr anchor="t"/>
          <a:lstStyle/>
          <a:p>
            <a:r>
              <a:rPr lang="fr-FR" sz="5400" b="1" dirty="0"/>
              <a:t>Principaux</a:t>
            </a:r>
            <a:br>
              <a:rPr lang="fr-FR" sz="5400" b="1" dirty="0"/>
            </a:br>
            <a:r>
              <a:rPr lang="fr-FR" sz="5400" b="1" dirty="0"/>
              <a:t>moments de partage, fêtes et animations en 2016</a:t>
            </a:r>
            <a:br>
              <a:rPr lang="fr-FR" sz="5400" b="1" dirty="0"/>
            </a:br>
            <a:r>
              <a:rPr lang="fr-FR" sz="5400" b="1" dirty="0"/>
              <a:t/>
            </a:r>
            <a:br>
              <a:rPr lang="fr-FR" sz="5400" b="1" dirty="0"/>
            </a:br>
            <a:r>
              <a:rPr lang="fr-FR" sz="5400" b="1" dirty="0"/>
              <a:t/>
            </a:r>
            <a:br>
              <a:rPr lang="fr-FR" sz="5400" b="1" dirty="0"/>
            </a:br>
            <a:endParaRPr lang="fr-FR" sz="5400" dirty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231775" y="5229225"/>
            <a:ext cx="8569325" cy="1152525"/>
          </a:xfrm>
        </p:spPr>
        <p:txBody>
          <a:bodyPr/>
          <a:lstStyle/>
          <a:p>
            <a:pPr marL="457200" lvl="1" indent="0" eaLnBrk="1" hangingPunct="1">
              <a:buFont typeface="Arial" charset="0"/>
              <a:buNone/>
            </a:pPr>
            <a:endParaRPr lang="fr-FR" sz="2400"/>
          </a:p>
          <a:p>
            <a:pPr marL="457200" lvl="1" indent="0" eaLnBrk="1" hangingPunct="1">
              <a:buFont typeface="Arial" charset="0"/>
              <a:buNone/>
            </a:pPr>
            <a:endParaRPr lang="fr-FR" sz="240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115888"/>
            <a:ext cx="18478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Image 4" descr="Mairie de Villier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071"/>
          <a:stretch>
            <a:fillRect/>
          </a:stretch>
        </p:blipFill>
        <p:spPr bwMode="auto">
          <a:xfrm>
            <a:off x="6723063" y="260350"/>
            <a:ext cx="19399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Image 2" descr="Corde DSC0545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933825"/>
            <a:ext cx="80645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107950" y="188640"/>
            <a:ext cx="8928100" cy="5688632"/>
          </a:xfr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fr-FR" sz="4800" b="1" dirty="0"/>
              <a:t>         </a:t>
            </a:r>
            <a:br>
              <a:rPr lang="fr-FR" sz="4800" b="1" dirty="0"/>
            </a:br>
            <a:r>
              <a:rPr lang="fr-FR" sz="4800" b="1" dirty="0"/>
              <a:t>         Programmation musicale</a:t>
            </a:r>
            <a:br>
              <a:rPr lang="fr-FR" sz="4800" b="1" dirty="0"/>
            </a:br>
            <a:r>
              <a:rPr lang="fr-FR" sz="4800" b="1" dirty="0"/>
              <a:t>                  à </a:t>
            </a:r>
            <a:r>
              <a:rPr lang="fr-FR" sz="4800" b="1" i="1" dirty="0"/>
              <a:t/>
            </a:r>
            <a:br>
              <a:rPr lang="fr-FR" sz="4800" b="1" i="1" dirty="0"/>
            </a:br>
            <a:r>
              <a:rPr lang="fr-FR" sz="4800" b="1" i="1" dirty="0"/>
              <a:t/>
            </a:r>
            <a:br>
              <a:rPr lang="fr-FR" sz="4800" b="1" i="1" dirty="0"/>
            </a:br>
            <a:r>
              <a:rPr lang="fr-FR" sz="4800" b="1" i="1" dirty="0"/>
              <a:t> </a:t>
            </a:r>
            <a:br>
              <a:rPr lang="fr-FR" sz="4800" b="1" i="1" dirty="0"/>
            </a:br>
            <a:r>
              <a:rPr lang="fr-FR" sz="4800" b="1" i="1" dirty="0"/>
              <a:t/>
            </a:r>
            <a:br>
              <a:rPr lang="fr-FR" sz="4800" b="1" i="1" dirty="0"/>
            </a:br>
            <a:r>
              <a:rPr lang="fr-FR" sz="4800" b="1" i="1" dirty="0"/>
              <a:t/>
            </a:r>
            <a:br>
              <a:rPr lang="fr-FR" sz="4800" b="1" i="1" dirty="0"/>
            </a:br>
            <a:r>
              <a:rPr lang="fr-FR" sz="4800" b="1" i="1" dirty="0"/>
              <a:t/>
            </a:r>
            <a:br>
              <a:rPr lang="fr-FR" sz="4800" b="1" i="1" dirty="0"/>
            </a:br>
            <a:r>
              <a:rPr lang="fr-FR" sz="4800" b="1" i="1" dirty="0"/>
              <a:t/>
            </a:r>
            <a:br>
              <a:rPr lang="fr-FR" sz="4800" b="1" i="1" dirty="0"/>
            </a:br>
            <a:r>
              <a:rPr lang="fr-FR" sz="4800" b="1" i="1" dirty="0"/>
              <a:t>Soirée jazz</a:t>
            </a:r>
            <a:r>
              <a:rPr lang="fr-FR" sz="3200" dirty="0"/>
              <a:t>   </a:t>
            </a:r>
            <a:r>
              <a:rPr lang="fr-FR" sz="4800" b="1" i="1" dirty="0" err="1"/>
              <a:t>Cord</a:t>
            </a:r>
            <a:r>
              <a:rPr lang="fr-FR" altLang="fr-FR" sz="4800" b="1" i="1" dirty="0" err="1"/>
              <a:t>’</a:t>
            </a:r>
            <a:r>
              <a:rPr lang="fr-FR" sz="4800" b="1" i="1" dirty="0" err="1"/>
              <a:t>Amuz</a:t>
            </a:r>
            <a:r>
              <a:rPr lang="fr-FR" sz="4000" dirty="0"/>
              <a:t>   </a:t>
            </a:r>
            <a:r>
              <a:rPr lang="fr-FR" sz="4800" b="1" i="1" dirty="0" err="1"/>
              <a:t>Let's</a:t>
            </a:r>
            <a:r>
              <a:rPr lang="fr-FR" sz="4800" b="1" i="1" dirty="0"/>
              <a:t> Band </a:t>
            </a:r>
            <a:endParaRPr lang="fr-FR" sz="4000" dirty="0"/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10188575" y="5732463"/>
            <a:ext cx="9558338" cy="865187"/>
          </a:xfrm>
        </p:spPr>
        <p:txBody>
          <a:bodyPr/>
          <a:lstStyle/>
          <a:p>
            <a:pPr marL="457200" lvl="1" indent="0" eaLnBrk="1" hangingPunct="1">
              <a:buFont typeface="Arial" charset="0"/>
              <a:buNone/>
            </a:pPr>
            <a:endParaRPr lang="fr-FR" sz="2400"/>
          </a:p>
          <a:p>
            <a:pPr marL="457200" lvl="1" indent="0" eaLnBrk="1" hangingPunct="1">
              <a:buFont typeface="Arial" charset="0"/>
              <a:buNone/>
            </a:pPr>
            <a:endParaRPr lang="fr-FR" sz="240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115888"/>
            <a:ext cx="1271885" cy="116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Image 4" descr="Mairie de Villier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071"/>
          <a:stretch>
            <a:fillRect/>
          </a:stretch>
        </p:blipFill>
        <p:spPr bwMode="auto">
          <a:xfrm>
            <a:off x="7857183" y="188640"/>
            <a:ext cx="1305321" cy="101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age 3" descr="AFFICHE-297X420-ILETAITUN_WE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132856"/>
            <a:ext cx="2520950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Image 1" descr="Affiche Concert Why Note Villiers Artésienne.pd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060848"/>
            <a:ext cx="2592387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Image 5" descr="Flyer concert Let's Band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204864"/>
            <a:ext cx="25384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764704"/>
            <a:ext cx="284168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179388" y="1700213"/>
            <a:ext cx="8804275" cy="4608512"/>
          </a:xfrm>
        </p:spPr>
        <p:txBody>
          <a:bodyPr anchor="t"/>
          <a:lstStyle/>
          <a:p>
            <a:pPr algn="l"/>
            <a:r>
              <a:rPr lang="fr-FR" sz="4000" b="1" dirty="0"/>
              <a:t>Bibliothèque </a:t>
            </a:r>
            <a:r>
              <a:rPr lang="fr-FR" sz="2800" b="1" dirty="0"/>
              <a:t>: </a:t>
            </a:r>
            <a:r>
              <a:rPr lang="fr-FR" sz="2800" dirty="0"/>
              <a:t>Coup de cœurs-</a:t>
            </a:r>
            <a:r>
              <a:rPr lang="fr-FR" sz="2800" dirty="0" err="1"/>
              <a:t>BDs</a:t>
            </a:r>
            <a:r>
              <a:rPr lang="fr-FR" sz="2800" dirty="0"/>
              <a:t>, </a:t>
            </a:r>
            <a:r>
              <a:rPr lang="fr-FR" sz="2800" dirty="0">
                <a:solidFill>
                  <a:srgbClr val="000000"/>
                </a:solidFill>
              </a:rPr>
              <a:t>« Magie &amp; maths »,</a:t>
            </a:r>
            <a:r>
              <a:rPr lang="fr-FR" sz="2800" dirty="0"/>
              <a:t> Rentrée littéraire</a:t>
            </a:r>
            <a:r>
              <a:rPr lang="fr-FR" sz="2800" b="1" dirty="0"/>
              <a:t/>
            </a:r>
            <a:br>
              <a:rPr lang="fr-FR" sz="2800" b="1" dirty="0"/>
            </a:br>
            <a:r>
              <a:rPr lang="fr-FR" sz="4000" b="1" dirty="0"/>
              <a:t>Amicale des retraités</a:t>
            </a:r>
            <a:r>
              <a:rPr lang="fr-FR" sz="4800" b="1" dirty="0"/>
              <a:t> </a:t>
            </a:r>
            <a:r>
              <a:rPr lang="fr-FR" sz="2800" b="1" dirty="0"/>
              <a:t>: </a:t>
            </a:r>
            <a:br>
              <a:rPr lang="fr-FR" sz="2800" b="1" dirty="0"/>
            </a:br>
            <a:r>
              <a:rPr lang="fr-FR" sz="2800" dirty="0"/>
              <a:t>sorties, jeux et gymnastique </a:t>
            </a:r>
            <a:br>
              <a:rPr lang="fr-FR" sz="2800" dirty="0"/>
            </a:br>
            <a:r>
              <a:rPr lang="fr-FR" sz="4000" b="1" dirty="0"/>
              <a:t>Cantine : </a:t>
            </a:r>
            <a:r>
              <a:rPr lang="fr-FR" sz="2800" dirty="0"/>
              <a:t>Collecte ferraille</a:t>
            </a:r>
            <a:r>
              <a:rPr lang="fr-FR" sz="2800" dirty="0">
                <a:solidFill>
                  <a:srgbClr val="000000"/>
                </a:solidFill>
              </a:rPr>
              <a:t>, </a:t>
            </a:r>
            <a:br>
              <a:rPr lang="fr-FR" sz="2800" dirty="0">
                <a:solidFill>
                  <a:srgbClr val="000000"/>
                </a:solidFill>
              </a:rPr>
            </a:br>
            <a:r>
              <a:rPr lang="fr-FR" sz="2800" dirty="0"/>
              <a:t>kermesse de l’école,</a:t>
            </a:r>
            <a:br>
              <a:rPr lang="fr-FR" sz="2800" dirty="0"/>
            </a:br>
            <a:r>
              <a:rPr lang="fr-FR" sz="2800" dirty="0"/>
              <a:t> plats à emporter</a:t>
            </a:r>
            <a:br>
              <a:rPr lang="fr-FR" sz="2800" dirty="0"/>
            </a:br>
            <a:r>
              <a:rPr lang="fr-FR" sz="4000" b="1" dirty="0"/>
              <a:t>Comité des fêtes : </a:t>
            </a:r>
            <a:r>
              <a:rPr lang="fr-FR" sz="2800" dirty="0"/>
              <a:t>Chasse aux œufs, </a:t>
            </a:r>
            <a:r>
              <a:rPr lang="fr-FR" sz="2800" dirty="0" err="1"/>
              <a:t>Intervillages</a:t>
            </a:r>
            <a:r>
              <a:rPr lang="fr-FR" sz="2800" dirty="0"/>
              <a:t>. St Gilles et fête nationale</a:t>
            </a:r>
            <a:r>
              <a:rPr lang="fr-FR" sz="2800" b="1" dirty="0"/>
              <a:t/>
            </a:r>
            <a:br>
              <a:rPr lang="fr-FR" sz="2800" b="1" dirty="0"/>
            </a:br>
            <a:endParaRPr lang="fr-FR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115888"/>
            <a:ext cx="14160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Image 4" descr="Mairie de Villier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071"/>
          <a:stretch>
            <a:fillRect/>
          </a:stretch>
        </p:blipFill>
        <p:spPr bwMode="auto">
          <a:xfrm>
            <a:off x="7380288" y="0"/>
            <a:ext cx="1763712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 4" descr="noël des enfant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420888"/>
            <a:ext cx="41278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1403350" y="115888"/>
            <a:ext cx="64817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b="1" dirty="0"/>
              <a:t> Activités des associations</a:t>
            </a:r>
            <a:endParaRPr lang="fr-FR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323850" y="1989138"/>
            <a:ext cx="8569325" cy="4392612"/>
          </a:xfrm>
        </p:spPr>
        <p:txBody>
          <a:bodyPr anchor="t"/>
          <a:lstStyle/>
          <a:p>
            <a:pPr algn="l"/>
            <a:r>
              <a:rPr lang="fr-FR" sz="3200" dirty="0"/>
              <a:t>Evènements au </a:t>
            </a:r>
            <a:r>
              <a:rPr lang="fr-FR" sz="3200" b="1" dirty="0"/>
              <a:t>plan d</a:t>
            </a:r>
            <a:r>
              <a:rPr lang="fr-FR" altLang="fr-FR" sz="3200" b="1" dirty="0"/>
              <a:t>’</a:t>
            </a:r>
            <a:r>
              <a:rPr lang="fr-FR" sz="3200" b="1" dirty="0"/>
              <a:t>eau</a:t>
            </a:r>
            <a:r>
              <a:rPr lang="fr-FR" sz="3200" dirty="0"/>
              <a:t> organisés par </a:t>
            </a:r>
            <a:r>
              <a:rPr lang="fr-FR" sz="4000" b="1" dirty="0" err="1"/>
              <a:t>Néovent</a:t>
            </a:r>
            <a:r>
              <a:rPr lang="fr-FR" sz="4000" b="1" dirty="0"/>
              <a:t> </a:t>
            </a:r>
            <a:r>
              <a:rPr lang="fr-FR" sz="2800" dirty="0"/>
              <a:t>(régates, stages)</a:t>
            </a:r>
            <a:r>
              <a:rPr lang="fr-FR" altLang="ja-JP" sz="4000" b="1" dirty="0"/>
              <a:t> </a:t>
            </a:r>
            <a:br>
              <a:rPr lang="fr-FR" altLang="ja-JP" sz="4000" b="1" dirty="0"/>
            </a:br>
            <a:r>
              <a:rPr lang="fr-FR" altLang="ja-JP" sz="4000" b="1" dirty="0"/>
              <a:t>et le club triathlon</a:t>
            </a:r>
            <a:br>
              <a:rPr lang="fr-FR" altLang="ja-JP" sz="4000" b="1" dirty="0"/>
            </a:br>
            <a:r>
              <a:rPr lang="fr-FR" altLang="ja-JP" sz="2400" b="1" dirty="0">
                <a:solidFill>
                  <a:srgbClr val="FFFFFF"/>
                </a:solidFill>
              </a:rPr>
              <a:t/>
            </a:r>
            <a:br>
              <a:rPr lang="fr-FR" altLang="ja-JP" sz="2400" b="1" dirty="0">
                <a:solidFill>
                  <a:srgbClr val="FFFFFF"/>
                </a:solidFill>
              </a:rPr>
            </a:br>
            <a:r>
              <a:rPr lang="fr-FR" altLang="ja-JP" sz="2400" b="1" dirty="0">
                <a:solidFill>
                  <a:srgbClr val="FFFFFF"/>
                </a:solidFill>
              </a:rPr>
              <a:t/>
            </a:r>
            <a:br>
              <a:rPr lang="fr-FR" altLang="ja-JP" sz="2400" b="1" dirty="0">
                <a:solidFill>
                  <a:srgbClr val="FFFFFF"/>
                </a:solidFill>
              </a:rPr>
            </a:br>
            <a:r>
              <a:rPr lang="fr-FR" altLang="ja-JP" sz="2400" b="1" dirty="0">
                <a:solidFill>
                  <a:srgbClr val="FFFFFF"/>
                </a:solidFill>
              </a:rPr>
              <a:t/>
            </a:r>
            <a:br>
              <a:rPr lang="fr-FR" altLang="ja-JP" sz="2400" b="1" dirty="0">
                <a:solidFill>
                  <a:srgbClr val="FFFFFF"/>
                </a:solidFill>
              </a:rPr>
            </a:br>
            <a:r>
              <a:rPr lang="fr-FR" sz="4000" b="1" dirty="0"/>
              <a:t>Harmonie : </a:t>
            </a:r>
            <a:r>
              <a:rPr lang="fr-FR" sz="2800" dirty="0"/>
              <a:t>Concert d</a:t>
            </a:r>
            <a:r>
              <a:rPr lang="fr-FR" altLang="fr-FR" sz="2800" dirty="0"/>
              <a:t>’</a:t>
            </a:r>
            <a:r>
              <a:rPr lang="fr-FR" sz="2800" dirty="0"/>
              <a:t>été, concert de la chorale du Delta, concert </a:t>
            </a:r>
            <a:r>
              <a:rPr lang="fr-FR" sz="2800" dirty="0" err="1"/>
              <a:t>Festillésime</a:t>
            </a:r>
            <a:r>
              <a:rPr lang="fr-FR" sz="2800" dirty="0"/>
              <a:t>, goûter de Noël des aînés et “commémorations officielles”</a:t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115888"/>
            <a:ext cx="170338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Image 4" descr="Mairie de Villier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071"/>
          <a:stretch>
            <a:fillRect/>
          </a:stretch>
        </p:blipFill>
        <p:spPr bwMode="auto">
          <a:xfrm>
            <a:off x="7204075" y="115888"/>
            <a:ext cx="19399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Image 2" descr="Vendome2015_0332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2708275"/>
            <a:ext cx="31829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403350" y="44450"/>
            <a:ext cx="64817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b="1" dirty="0"/>
              <a:t> Activités des associations</a:t>
            </a:r>
            <a:endParaRPr lang="fr-FR"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25870</TotalTime>
  <Words>386</Words>
  <Application>Microsoft Macintosh PowerPoint</Application>
  <PresentationFormat>Présentation à l'écran (4:3)</PresentationFormat>
  <Paragraphs>120</Paragraphs>
  <Slides>27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Vœux 2017  du Conseil municipal à</vt:lpstr>
      <vt:lpstr>Présentation PowerPoint</vt:lpstr>
      <vt:lpstr>Présentation PowerPoint</vt:lpstr>
      <vt:lpstr>Présentation PowerPoint</vt:lpstr>
      <vt:lpstr>Présentation PowerPoint</vt:lpstr>
      <vt:lpstr>Principaux moments de partage, fêtes et animations en 2016   </vt:lpstr>
      <vt:lpstr>                   Programmation musicale                   à         Soirée jazz   Cord’Amuz   Let's Band </vt:lpstr>
      <vt:lpstr>Bibliothèque : Coup de cœurs-BDs, « Magie &amp; maths », Rentrée littéraire Amicale des retraités :  sorties, jeux et gymnastique  Cantine : Collecte ferraille,  kermesse de l’école,  plats à emporter Comité des fêtes : Chasse aux œufs, Intervillages. St Gilles et fête nationale </vt:lpstr>
      <vt:lpstr>Evènements au plan d’eau organisés par Néovent (régates, stages)  et le club triathlon    Harmonie : Concert d’été, concert de la chorale du Delta, concert Festillésime, goûter de Noël des aînés et “commémorations officielles” </vt:lpstr>
      <vt:lpstr>- Exposition photos de classe, janvier - L’art à la Cave et au Jardin, mai - Inauguration atelier Nyne, juin - Villiers en cartes postales XXL et Marché de noël du Club Créa - Week end Alfred de Musset, décembre  </vt:lpstr>
      <vt:lpstr>- Soirée contes, février - « Ma mère voyage en France », mai   - « Amour et Charcuterie », décembre   </vt:lpstr>
      <vt:lpstr>Modernisation de l’épicerie Proxi de la boucherie Reversé  et de la boulangerie Dubreuil</vt:lpstr>
      <vt:lpstr>Présentation PowerPoint</vt:lpstr>
      <vt:lpstr>30 arrivées et 32 départs en 2016  Population : 1200 habitants  Variation de population depuis 2 siècles :  entre 1430 (1846) et 800 (1962)   </vt:lpstr>
      <vt:lpstr>Nouvelle intercommunalité</vt:lpstr>
      <vt:lpstr>Futur  fonctionnement </vt:lpstr>
      <vt:lpstr> Principaux investissements sur la commune en 2016</vt:lpstr>
      <vt:lpstr>Présentation PowerPoint</vt:lpstr>
      <vt:lpstr>Animation TAPs  (24 000 €)  Préau Ecole (62 000 €)  déduit subvention : 24 000 € DSR </vt:lpstr>
      <vt:lpstr>Voirie  . Rue de la Berthelotière . Rue du Coudray . Rue de la Papillonnière           . La Rue (Financement communal : 22 000 €)  + Programme intercommunal sur les rues Chantereine, Villepoupoin, Clos Margaux </vt:lpstr>
      <vt:lpstr>Décision 2016 pour réalisation 2017 : Réfection rue des plans d’eau (Financement interco : 12 438 €) (de l’entrée de la baignade au chemin des Essivières)  + 2 ralentisseurs et  panneaux de signalisation routière  Financement commune : 8 316 €</vt:lpstr>
      <vt:lpstr>                                                        51 380 €             d                  déduit subvention                                     FFF 25 500 €</vt:lpstr>
      <vt:lpstr>                                                     </vt:lpstr>
      <vt:lpstr>Spectacles et concerts en 2017   </vt:lpstr>
      <vt:lpstr>Présentation PowerPoint</vt:lpstr>
      <vt:lpstr>Présentation PowerPoint</vt:lpstr>
      <vt:lpstr>Présentation PowerPoint</vt:lpstr>
    </vt:vector>
  </TitlesOfParts>
  <Company>Sweet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Salle des associations</dc:title>
  <dc:creator>Xavier</dc:creator>
  <cp:lastModifiedBy>Poste ibook  G4 4</cp:lastModifiedBy>
  <cp:revision>403</cp:revision>
  <dcterms:created xsi:type="dcterms:W3CDTF">2014-05-22T18:36:33Z</dcterms:created>
  <dcterms:modified xsi:type="dcterms:W3CDTF">2017-01-06T20:04:28Z</dcterms:modified>
</cp:coreProperties>
</file>